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6E6E"/>
    <a:srgbClr val="6E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1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688105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15973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137578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3007878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1494269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2972305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224890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4110701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192085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3832992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B3934F3-BDF2-46E0-BF3F-FECFD765FA06}" type="datetimeFigureOut">
              <a:rPr lang="zh-CN" altLang="en-US" smtClean="0"/>
              <a:t>2022/6/8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368529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3934F3-BDF2-46E0-BF3F-FECFD765FA06}" type="datetimeFigureOut">
              <a:rPr lang="zh-CN" altLang="en-US" smtClean="0"/>
              <a:t>2022/6/8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30B0D-33DD-4C36-9899-CF48D1BD4E46}" type="slidenum">
              <a:rPr lang="zh-CN" altLang="en-US" smtClean="0"/>
              <a:t>‹#›</a:t>
            </a:fld>
            <a:endParaRPr lang="zh-CN" altLang="en-US"/>
          </a:p>
        </p:txBody>
      </p:sp>
    </p:spTree>
    <p:extLst>
      <p:ext uri="{BB962C8B-B14F-4D97-AF65-F5344CB8AC3E}">
        <p14:creationId xmlns:p14="http://schemas.microsoft.com/office/powerpoint/2010/main" val="3538885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2.wmf"/><Relationship Id="rId11" Type="http://schemas.openxmlformats.org/officeDocument/2006/relationships/image" Target="../media/image35.png"/><Relationship Id="rId5" Type="http://schemas.openxmlformats.org/officeDocument/2006/relationships/oleObject" Target="../embeddings/oleObject10.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Layout" Target="../slideLayouts/slideLayout1.x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7.wmf"/><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4.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6.bin"/><Relationship Id="rId14" Type="http://schemas.openxmlformats.org/officeDocument/2006/relationships/image" Target="../media/image18.w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EC4A495B-94F3-FBFD-A209-E746EAEFE307}"/>
              </a:ext>
            </a:extLst>
          </p:cNvPr>
          <p:cNvSpPr txBox="1">
            <a:spLocks/>
          </p:cNvSpPr>
          <p:nvPr/>
        </p:nvSpPr>
        <p:spPr>
          <a:xfrm>
            <a:off x="792000" y="2903725"/>
            <a:ext cx="7560000" cy="1050550"/>
          </a:xfrm>
          <a:prstGeom prst="rect">
            <a:avLst/>
          </a:prstGeom>
          <a:noFill/>
          <a:ln>
            <a:noFill/>
          </a:ln>
        </p:spPr>
        <p:txBody>
          <a:bodyPr vert="horz" lIns="17963" tIns="17963" rIns="17963" bIns="17963" rtlCol="0" anchor="ctr">
            <a:noAutofit/>
          </a:bodyPr>
          <a:lstStyle>
            <a:lvl1pPr algn="l" defTabSz="741403" rtl="0" eaLnBrk="1" latinLnBrk="0" hangingPunct="1">
              <a:spcBef>
                <a:spcPct val="0"/>
              </a:spcBef>
              <a:buNone/>
              <a:defRPr sz="3600" b="1" kern="1200">
                <a:solidFill>
                  <a:srgbClr val="6400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l" defTabSz="741403" rtl="0" eaLnBrk="1" fontAlgn="auto" latinLnBrk="0" hangingPunct="1">
              <a:lnSpc>
                <a:spcPct val="100000"/>
              </a:lnSpc>
              <a:spcBef>
                <a:spcPct val="0"/>
              </a:spcBef>
              <a:spcAft>
                <a:spcPts val="0"/>
              </a:spcAft>
              <a:buClrTx/>
              <a:buSzTx/>
              <a:buFontTx/>
              <a:buNone/>
              <a:tabLst/>
              <a:defRPr/>
            </a:pPr>
            <a:r>
              <a:rPr lang="zh-CN" altLang="en-US" sz="3200" dirty="0">
                <a:latin typeface="楷体" panose="02010609060101010101" pitchFamily="49" charset="-122"/>
                <a:ea typeface="楷体" panose="02010609060101010101" pitchFamily="49" charset="-122"/>
              </a:rPr>
              <a:t>基于宏观因子、投资时钟、股债性价比的大类资产配置策略</a:t>
            </a:r>
            <a:endParaRPr kumimoji="0" lang="zh-CN" altLang="en-US" sz="3200" b="1" i="0" u="none" strike="noStrike" kern="1200" cap="none" spc="0" normalizeH="0" baseline="0" noProof="0" dirty="0">
              <a:ln>
                <a:noFill/>
              </a:ln>
              <a:solidFill>
                <a:srgbClr val="640000"/>
              </a:solidFill>
              <a:effectLst/>
              <a:uLnTx/>
              <a:uFillTx/>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5301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宏观环境预测</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C67C2BD0-859F-9C20-89B8-DBAAA6E5EF54}"/>
                  </a:ext>
                </a:extLst>
              </p:cNvPr>
              <p:cNvSpPr txBox="1">
                <a:spLocks/>
              </p:cNvSpPr>
              <p:nvPr/>
            </p:nvSpPr>
            <p:spPr>
              <a:xfrm>
                <a:off x="265794" y="812246"/>
                <a:ext cx="8612409" cy="5733908"/>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由上述宏观与大类资产的映射关系，可以在不同的宏观环境去配置不同的资产，来获得更大的收益。因此，正确判断未来配置期的宏观环境，对于提升资产配置的胜率是至关重要的。</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本策略中，采用动量与周期判断法对下一期的宏观环境进行判断。</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lang="en-US" altLang="zh-CN" sz="1400" b="1" dirty="0">
                    <a:solidFill>
                      <a:sysClr val="windowText" lastClr="000000"/>
                    </a:solidFill>
                    <a:ea typeface="楷体" panose="02010609060101010101" pitchFamily="49" charset="-122"/>
                  </a:rPr>
                  <a:t>1</a:t>
                </a:r>
                <a:r>
                  <a:rPr lang="zh-CN" altLang="en-US" sz="1400" b="1" dirty="0">
                    <a:solidFill>
                      <a:sysClr val="windowText" lastClr="000000"/>
                    </a:solidFill>
                    <a:ea typeface="楷体" panose="02010609060101010101" pitchFamily="49" charset="-122"/>
                  </a:rPr>
                  <a:t>）动量法：</a:t>
                </a:r>
                <a:r>
                  <a:rPr lang="zh-CN" altLang="en-US" sz="1400" dirty="0">
                    <a:solidFill>
                      <a:sysClr val="windowText" lastClr="000000"/>
                    </a:solidFill>
                    <a:ea typeface="楷体" panose="02010609060101010101" pitchFamily="49" charset="-122"/>
                  </a:rPr>
                  <a:t>在每个月月末，根据近三期的宏观因子走势给出看多</a:t>
                </a:r>
                <a:r>
                  <a:rPr lang="en-US" altLang="zh-CN" sz="1400" dirty="0">
                    <a:solidFill>
                      <a:sysClr val="windowText" lastClr="000000"/>
                    </a:solidFill>
                    <a:ea typeface="楷体" panose="02010609060101010101" pitchFamily="49" charset="-122"/>
                  </a:rPr>
                  <a:t>/</a:t>
                </a:r>
                <a:r>
                  <a:rPr lang="zh-CN" altLang="en-US" sz="1400" dirty="0">
                    <a:solidFill>
                      <a:sysClr val="windowText" lastClr="000000"/>
                    </a:solidFill>
                    <a:ea typeface="楷体" panose="02010609060101010101" pitchFamily="49" charset="-122"/>
                  </a:rPr>
                  <a:t>看空的观点。动量的定义如下：</a:t>
                </a:r>
                <a:endParaRPr lang="en-US" altLang="zh-CN" sz="1400" dirty="0">
                  <a:solidFill>
                    <a:sysClr val="windowText" lastClr="000000"/>
                  </a:solidFill>
                  <a:ea typeface="楷体" panose="02010609060101010101" pitchFamily="49" charset="-122"/>
                </a:endParaRPr>
              </a:p>
              <a:p>
                <a:pPr marL="0" lvl="0" indent="0">
                  <a:lnSpc>
                    <a:spcPct val="150000"/>
                  </a:lnSpc>
                  <a:spcBef>
                    <a:spcPts val="0"/>
                  </a:spcBef>
                  <a:buClr>
                    <a:srgbClr val="C7674B">
                      <a:lumMod val="50000"/>
                    </a:srgbClr>
                  </a:buClr>
                  <a:buNone/>
                  <a:defRPr/>
                </a:pPr>
                <a14:m>
                  <m:oMathPara xmlns:m="http://schemas.openxmlformats.org/officeDocument/2006/math">
                    <m:oMathParaPr>
                      <m:jc m:val="center"/>
                    </m:oMathParaPr>
                    <m:oMath xmlns:m="http://schemas.openxmlformats.org/officeDocument/2006/math">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𝑚𝑜𝑚𝑒𝑛𝑡𝑢𝑚</m:t>
                      </m:r>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 </m:t>
                      </m:r>
                      <m:sSub>
                        <m:sSubPr>
                          <m:ctrlP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ctrlPr>
                        </m:sSubPr>
                        <m:e>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𝐹</m:t>
                          </m:r>
                        </m:e>
                        <m:sub>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𝑡</m:t>
                          </m:r>
                        </m:sub>
                      </m:sSub>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m:t>
                      </m:r>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𝐹</m:t>
                          </m:r>
                        </m:e>
                        <m:sub>
                          <m:r>
                            <a:rPr lang="en-US" altLang="zh-CN" sz="1400" i="1">
                              <a:solidFill>
                                <a:sysClr val="windowText" lastClr="000000"/>
                              </a:solidFill>
                              <a:latin typeface="Cambria Math" panose="02040503050406030204" pitchFamily="18" charset="0"/>
                              <a:ea typeface="楷体" panose="02010609060101010101" pitchFamily="49" charset="-122"/>
                            </a:rPr>
                            <m:t>𝑡</m:t>
                          </m:r>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Sub>
                    </m:oMath>
                  </m:oMathPara>
                </a14:m>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ü"/>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①当宏观因子的动量连续两期为正，即宏观因子连续上行，给出看多观点（</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+1</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ü"/>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②当宏观因子连续两期动量为负，即因子值连续下行，给出看空因子观点（</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-1</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ü"/>
                  <a:defRPr/>
                </a:pPr>
                <a:r>
                  <a:rPr lang="zh-CN" altLang="en-US" sz="1400" dirty="0">
                    <a:solidFill>
                      <a:sysClr val="windowText" lastClr="000000"/>
                    </a:solidFill>
                    <a:ea typeface="楷体" panose="02010609060101010101" pitchFamily="49" charset="-122"/>
                  </a:rPr>
                  <a:t>③其他情况下，不给出观点（</a:t>
                </a:r>
                <a:r>
                  <a:rPr lang="en-US" altLang="zh-CN" sz="1400" dirty="0">
                    <a:solidFill>
                      <a:sysClr val="windowText" lastClr="000000"/>
                    </a:solidFill>
                    <a:ea typeface="楷体" panose="02010609060101010101" pitchFamily="49" charset="-122"/>
                  </a:rPr>
                  <a:t>0</a:t>
                </a:r>
                <a:r>
                  <a:rPr lang="zh-CN" altLang="en-US" sz="1400" dirty="0">
                    <a:solidFill>
                      <a:sysClr val="windowText" lastClr="000000"/>
                    </a:solidFill>
                    <a:ea typeface="楷体" panose="02010609060101010101" pitchFamily="49" charset="-122"/>
                  </a:rPr>
                  <a:t>）</a:t>
                </a: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Ø"/>
                  <a:defRPr/>
                </a:pPr>
                <a:r>
                  <a:rPr kumimoji="0" lang="en-US" altLang="zh-CN" sz="1400" b="1" i="0" u="none" strike="noStrike" kern="1200" cap="none" spc="0" normalizeH="0" baseline="0" noProof="0" dirty="0">
                    <a:ln>
                      <a:noFill/>
                    </a:ln>
                    <a:solidFill>
                      <a:sysClr val="windowText" lastClr="000000"/>
                    </a:solidFill>
                    <a:effectLst/>
                    <a:uLnTx/>
                    <a:uFillTx/>
                    <a:ea typeface="楷体" panose="02010609060101010101" pitchFamily="49" charset="-122"/>
                  </a:rPr>
                  <a:t>2</a:t>
                </a:r>
                <a:r>
                  <a:rPr kumimoji="0" lang="zh-CN" altLang="en-US" sz="1400" b="1" i="0" u="none" strike="noStrike" kern="1200" cap="none" spc="0" normalizeH="0" baseline="0" noProof="0" dirty="0">
                    <a:ln>
                      <a:noFill/>
                    </a:ln>
                    <a:solidFill>
                      <a:sysClr val="windowText" lastClr="000000"/>
                    </a:solidFill>
                    <a:effectLst/>
                    <a:uLnTx/>
                    <a:uFillTx/>
                    <a:ea typeface="楷体" panose="02010609060101010101" pitchFamily="49" charset="-122"/>
                  </a:rPr>
                  <a:t>）周期判断法：</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观察合成的四个宏观因子，可以发现，宏观因子受</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42</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个月的基钦周期驱动。虽然宏观因子并不是正弦，存在波动。但是只要能够确定宏观环境所处的基钦周期，就能够以高胜率选出优势资产。因此在每个月月末，用</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42</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个月的基钦周期正弦波对四个宏观因子进行拟合，并确定当前所处的基钦周期是上行区间还是下行区间，据此给出观点。为了增强判断的鲁棒性，还做出了一些细节化处理，称将</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[π⁄3 , 2π⁄3]</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称作顶部区间，将</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[−2π⁄3 ,−π⁄3]</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称作底部区间，具体处理方法如下：</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ü"/>
                  <a:defRPr/>
                </a:pPr>
                <a:r>
                  <a:rPr lang="zh-CN" altLang="en-US" sz="1400" dirty="0">
                    <a:solidFill>
                      <a:sysClr val="windowText" lastClr="000000"/>
                    </a:solidFill>
                    <a:ea typeface="楷体" panose="02010609060101010101" pitchFamily="49" charset="-122"/>
                  </a:rPr>
                  <a:t>①当处于上行区间时，给出看多的观点（</a:t>
                </a:r>
                <a:r>
                  <a:rPr lang="en-US" altLang="zh-CN" sz="1400" dirty="0">
                    <a:solidFill>
                      <a:sysClr val="windowText" lastClr="000000"/>
                    </a:solidFill>
                    <a:ea typeface="楷体" panose="02010609060101010101" pitchFamily="49" charset="-122"/>
                  </a:rPr>
                  <a:t>+1</a:t>
                </a:r>
                <a:r>
                  <a:rPr lang="zh-CN" altLang="en-US" sz="1400" dirty="0">
                    <a:solidFill>
                      <a:sysClr val="windowText" lastClr="000000"/>
                    </a:solidFill>
                    <a:ea typeface="楷体" panose="02010609060101010101" pitchFamily="49" charset="-122"/>
                  </a:rPr>
                  <a:t>）</a:t>
                </a: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ü"/>
                  <a:defRPr/>
                </a:pPr>
                <a:r>
                  <a:rPr lang="zh-CN" altLang="en-US" sz="1400" dirty="0">
                    <a:solidFill>
                      <a:sysClr val="windowText" lastClr="000000"/>
                    </a:solidFill>
                    <a:ea typeface="楷体" panose="02010609060101010101" pitchFamily="49" charset="-122"/>
                  </a:rPr>
                  <a:t>②当处于下行区间时，给出看空的观点（</a:t>
                </a:r>
                <a:r>
                  <a:rPr lang="en-US" altLang="zh-CN" sz="1400" dirty="0">
                    <a:solidFill>
                      <a:sysClr val="windowText" lastClr="000000"/>
                    </a:solidFill>
                    <a:ea typeface="楷体" panose="02010609060101010101" pitchFamily="49" charset="-122"/>
                  </a:rPr>
                  <a:t>-1</a:t>
                </a:r>
                <a:r>
                  <a:rPr lang="zh-CN" altLang="en-US" sz="1400" dirty="0">
                    <a:solidFill>
                      <a:sysClr val="windowText" lastClr="000000"/>
                    </a:solidFill>
                    <a:ea typeface="楷体" panose="02010609060101010101" pitchFamily="49" charset="-122"/>
                  </a:rPr>
                  <a:t>）</a:t>
                </a: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ü"/>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③当处于顶部区间，若宏观因子当期动量为正，则看多（</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+1</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），否则不给出观点（</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0</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ü"/>
                  <a:defRPr/>
                </a:pPr>
                <a:r>
                  <a:rPr lang="zh-CN" altLang="en-US" sz="1400" dirty="0">
                    <a:solidFill>
                      <a:sysClr val="windowText" lastClr="000000"/>
                    </a:solidFill>
                    <a:ea typeface="楷体" panose="02010609060101010101" pitchFamily="49" charset="-122"/>
                  </a:rPr>
                  <a:t>④当处于底部区间，若宏观因子当期动量为负，则看空（</a:t>
                </a:r>
                <a:r>
                  <a:rPr lang="en-US" altLang="zh-CN" sz="1400" dirty="0">
                    <a:solidFill>
                      <a:sysClr val="windowText" lastClr="000000"/>
                    </a:solidFill>
                    <a:ea typeface="楷体" panose="02010609060101010101" pitchFamily="49" charset="-122"/>
                  </a:rPr>
                  <a:t>-1</a:t>
                </a:r>
                <a:r>
                  <a:rPr lang="zh-CN" altLang="en-US" sz="1400" dirty="0">
                    <a:solidFill>
                      <a:sysClr val="windowText" lastClr="000000"/>
                    </a:solidFill>
                    <a:ea typeface="楷体" panose="02010609060101010101" pitchFamily="49" charset="-122"/>
                  </a:rPr>
                  <a:t>），否则不给出观点（</a:t>
                </a:r>
                <a:r>
                  <a:rPr lang="en-US" altLang="zh-CN" sz="1400" dirty="0">
                    <a:solidFill>
                      <a:sysClr val="windowText" lastClr="000000"/>
                    </a:solidFill>
                    <a:ea typeface="楷体" panose="02010609060101010101" pitchFamily="49" charset="-122"/>
                  </a:rPr>
                  <a:t>0</a:t>
                </a:r>
                <a:r>
                  <a:rPr lang="zh-CN" altLang="en-US" sz="1400" dirty="0">
                    <a:solidFill>
                      <a:sysClr val="windowText" lastClr="000000"/>
                    </a:solidFill>
                    <a:ea typeface="楷体" panose="02010609060101010101" pitchFamily="49" charset="-122"/>
                  </a:rPr>
                  <a:t>）</a:t>
                </a:r>
                <a:endPar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endParaRPr>
              </a:p>
            </p:txBody>
          </p:sp>
        </mc:Choice>
        <mc:Fallback xmlns="">
          <p:sp>
            <p:nvSpPr>
              <p:cNvPr id="11" name="内容占位符 2">
                <a:extLst>
                  <a:ext uri="{FF2B5EF4-FFF2-40B4-BE49-F238E27FC236}">
                    <a16:creationId xmlns:a16="http://schemas.microsoft.com/office/drawing/2014/main" id="{C67C2BD0-859F-9C20-89B8-DBAAA6E5EF54}"/>
                  </a:ext>
                </a:extLst>
              </p:cNvPr>
              <p:cNvSpPr txBox="1">
                <a:spLocks noRot="1" noChangeAspect="1" noMove="1" noResize="1" noEditPoints="1" noAdjustHandles="1" noChangeArrowheads="1" noChangeShapeType="1" noTextEdit="1"/>
              </p:cNvSpPr>
              <p:nvPr/>
            </p:nvSpPr>
            <p:spPr>
              <a:xfrm>
                <a:off x="265794" y="812246"/>
                <a:ext cx="8612409" cy="5733908"/>
              </a:xfrm>
              <a:prstGeom prst="rect">
                <a:avLst/>
              </a:prstGeom>
              <a:blipFill>
                <a:blip r:embed="rId2"/>
                <a:stretch>
                  <a:fillRect l="-142" r="-11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4597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宏观环境预测（续）</a:t>
            </a:r>
          </a:p>
        </p:txBody>
      </p:sp>
      <p:sp>
        <p:nvSpPr>
          <p:cNvPr id="11" name="内容占位符 2">
            <a:extLst>
              <a:ext uri="{FF2B5EF4-FFF2-40B4-BE49-F238E27FC236}">
                <a16:creationId xmlns:a16="http://schemas.microsoft.com/office/drawing/2014/main" id="{C67C2BD0-859F-9C20-89B8-DBAAA6E5EF54}"/>
              </a:ext>
            </a:extLst>
          </p:cNvPr>
          <p:cNvSpPr txBox="1">
            <a:spLocks/>
          </p:cNvSpPr>
          <p:nvPr/>
        </p:nvSpPr>
        <p:spPr>
          <a:xfrm>
            <a:off x="265794" y="812246"/>
            <a:ext cx="8612409" cy="500400"/>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综上，周期判断可以用下图进行描述</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endPar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endParaRPr>
          </a:p>
        </p:txBody>
      </p:sp>
      <p:pic>
        <p:nvPicPr>
          <p:cNvPr id="2" name="图片 1">
            <a:extLst>
              <a:ext uri="{FF2B5EF4-FFF2-40B4-BE49-F238E27FC236}">
                <a16:creationId xmlns:a16="http://schemas.microsoft.com/office/drawing/2014/main" id="{D9BB67AF-113B-60D6-772C-0ADC56F48784}"/>
              </a:ext>
            </a:extLst>
          </p:cNvPr>
          <p:cNvPicPr>
            <a:picLocks noChangeAspect="1"/>
          </p:cNvPicPr>
          <p:nvPr/>
        </p:nvPicPr>
        <p:blipFill>
          <a:blip r:embed="rId2"/>
          <a:stretch>
            <a:fillRect/>
          </a:stretch>
        </p:blipFill>
        <p:spPr>
          <a:xfrm>
            <a:off x="1947623" y="1191542"/>
            <a:ext cx="5248753" cy="1916609"/>
          </a:xfrm>
          <a:prstGeom prst="rect">
            <a:avLst/>
          </a:prstGeom>
        </p:spPr>
      </p:pic>
      <p:sp>
        <p:nvSpPr>
          <p:cNvPr id="6" name="内容占位符 2">
            <a:extLst>
              <a:ext uri="{FF2B5EF4-FFF2-40B4-BE49-F238E27FC236}">
                <a16:creationId xmlns:a16="http://schemas.microsoft.com/office/drawing/2014/main" id="{D629BDC2-601E-3693-8A4A-54A6328C01F4}"/>
              </a:ext>
            </a:extLst>
          </p:cNvPr>
          <p:cNvSpPr txBox="1">
            <a:spLocks/>
          </p:cNvSpPr>
          <p:nvPr/>
        </p:nvSpPr>
        <p:spPr>
          <a:xfrm>
            <a:off x="314095" y="3178800"/>
            <a:ext cx="8612409" cy="774635"/>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最终，对动量</a:t>
            </a:r>
            <a:r>
              <a:rPr lang="zh-CN" altLang="en-US" sz="1400" dirty="0">
                <a:solidFill>
                  <a:sysClr val="windowText" lastClr="000000"/>
                </a:solidFill>
                <a:ea typeface="楷体" panose="02010609060101010101" pitchFamily="49" charset="-122"/>
              </a:rPr>
              <a:t>与周期判断的观点进行融合：两种方法预测结果相加如果大于</a:t>
            </a:r>
            <a:r>
              <a:rPr lang="en-US" altLang="zh-CN" sz="1400" dirty="0">
                <a:solidFill>
                  <a:sysClr val="windowText" lastClr="000000"/>
                </a:solidFill>
                <a:ea typeface="楷体" panose="02010609060101010101" pitchFamily="49" charset="-122"/>
              </a:rPr>
              <a:t>0</a:t>
            </a:r>
            <a:r>
              <a:rPr lang="zh-CN" altLang="en-US" sz="1400" dirty="0">
                <a:solidFill>
                  <a:sysClr val="windowText" lastClr="000000"/>
                </a:solidFill>
                <a:ea typeface="楷体" panose="02010609060101010101" pitchFamily="49" charset="-122"/>
              </a:rPr>
              <a:t>，则给出看多的观点（</a:t>
            </a:r>
            <a:r>
              <a:rPr lang="en-US" altLang="zh-CN" sz="1400" dirty="0">
                <a:solidFill>
                  <a:sysClr val="windowText" lastClr="000000"/>
                </a:solidFill>
                <a:ea typeface="楷体" panose="02010609060101010101" pitchFamily="49" charset="-122"/>
              </a:rPr>
              <a:t>+1</a:t>
            </a:r>
            <a:r>
              <a:rPr lang="zh-CN" altLang="en-US" sz="1400" dirty="0">
                <a:solidFill>
                  <a:sysClr val="windowText" lastClr="000000"/>
                </a:solidFill>
                <a:ea typeface="楷体" panose="02010609060101010101" pitchFamily="49" charset="-122"/>
              </a:rPr>
              <a:t>），结果小于</a:t>
            </a:r>
            <a:r>
              <a:rPr lang="en-US" altLang="zh-CN" sz="1400" dirty="0">
                <a:solidFill>
                  <a:sysClr val="windowText" lastClr="000000"/>
                </a:solidFill>
                <a:ea typeface="楷体" panose="02010609060101010101" pitchFamily="49" charset="-122"/>
              </a:rPr>
              <a:t>0</a:t>
            </a:r>
            <a:r>
              <a:rPr lang="zh-CN" altLang="en-US" sz="1400" dirty="0">
                <a:solidFill>
                  <a:sysClr val="windowText" lastClr="000000"/>
                </a:solidFill>
                <a:ea typeface="楷体" panose="02010609060101010101" pitchFamily="49" charset="-122"/>
              </a:rPr>
              <a:t>则给出看空的观点（</a:t>
            </a:r>
            <a:r>
              <a:rPr lang="en-US" altLang="zh-CN" sz="1400" dirty="0">
                <a:solidFill>
                  <a:sysClr val="windowText" lastClr="000000"/>
                </a:solidFill>
                <a:ea typeface="楷体" panose="02010609060101010101" pitchFamily="49" charset="-122"/>
              </a:rPr>
              <a:t>-1</a:t>
            </a:r>
            <a:r>
              <a:rPr lang="zh-CN" altLang="en-US" sz="1400" dirty="0">
                <a:solidFill>
                  <a:sysClr val="windowText" lastClr="000000"/>
                </a:solidFill>
                <a:ea typeface="楷体" panose="02010609060101010101" pitchFamily="49" charset="-122"/>
              </a:rPr>
              <a:t>），结果等于</a:t>
            </a:r>
            <a:r>
              <a:rPr lang="en-US" altLang="zh-CN" sz="1400" dirty="0">
                <a:solidFill>
                  <a:sysClr val="windowText" lastClr="000000"/>
                </a:solidFill>
                <a:ea typeface="楷体" panose="02010609060101010101" pitchFamily="49" charset="-122"/>
              </a:rPr>
              <a:t>0</a:t>
            </a:r>
            <a:r>
              <a:rPr lang="zh-CN" altLang="en-US" sz="1400" dirty="0">
                <a:solidFill>
                  <a:sysClr val="windowText" lastClr="000000"/>
                </a:solidFill>
                <a:ea typeface="楷体" panose="02010609060101010101" pitchFamily="49" charset="-122"/>
              </a:rPr>
              <a:t>则无法给出观点（</a:t>
            </a:r>
            <a:r>
              <a:rPr lang="en-US" altLang="zh-CN" sz="1400" dirty="0">
                <a:solidFill>
                  <a:sysClr val="windowText" lastClr="000000"/>
                </a:solidFill>
                <a:ea typeface="楷体" panose="02010609060101010101" pitchFamily="49" charset="-122"/>
              </a:rPr>
              <a:t>0</a:t>
            </a:r>
            <a:r>
              <a:rPr lang="zh-CN" altLang="en-US" sz="1400" dirty="0">
                <a:solidFill>
                  <a:sysClr val="windowText" lastClr="000000"/>
                </a:solidFill>
                <a:ea typeface="楷体" panose="02010609060101010101" pitchFamily="49" charset="-122"/>
              </a:rPr>
              <a:t>）。可以用下图进行描述</a:t>
            </a:r>
            <a:endPar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endParaRPr>
          </a:p>
        </p:txBody>
      </p:sp>
      <p:sp>
        <p:nvSpPr>
          <p:cNvPr id="3" name="矩形: 圆角 2">
            <a:extLst>
              <a:ext uri="{FF2B5EF4-FFF2-40B4-BE49-F238E27FC236}">
                <a16:creationId xmlns:a16="http://schemas.microsoft.com/office/drawing/2014/main" id="{EC2C4BD7-F524-8455-A63A-BC61336B24D8}"/>
              </a:ext>
            </a:extLst>
          </p:cNvPr>
          <p:cNvSpPr/>
          <p:nvPr/>
        </p:nvSpPr>
        <p:spPr>
          <a:xfrm>
            <a:off x="2250140" y="4186517"/>
            <a:ext cx="439271" cy="259977"/>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+1</a:t>
            </a:r>
            <a:endParaRPr lang="zh-CN" altLang="en-US" sz="1400" b="1"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DB7019A7-C172-A043-DCCC-DD82A17734F7}"/>
              </a:ext>
            </a:extLst>
          </p:cNvPr>
          <p:cNvSpPr/>
          <p:nvPr/>
        </p:nvSpPr>
        <p:spPr>
          <a:xfrm>
            <a:off x="1488140" y="4715435"/>
            <a:ext cx="439271" cy="259977"/>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+1</a:t>
            </a:r>
            <a:endParaRPr lang="zh-CN" altLang="en-US" sz="1400" b="1" dirty="0">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04BB1A67-451E-4418-DA65-F7048FA1EABA}"/>
              </a:ext>
            </a:extLst>
          </p:cNvPr>
          <p:cNvSpPr/>
          <p:nvPr/>
        </p:nvSpPr>
        <p:spPr>
          <a:xfrm>
            <a:off x="2250140" y="4715435"/>
            <a:ext cx="439271" cy="259977"/>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-1</a:t>
            </a:r>
            <a:endParaRPr lang="zh-CN" altLang="en-US" sz="1400" b="1"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46066DD3-247F-EAC8-7EE2-00DD3FFE880D}"/>
              </a:ext>
            </a:extLst>
          </p:cNvPr>
          <p:cNvSpPr/>
          <p:nvPr/>
        </p:nvSpPr>
        <p:spPr>
          <a:xfrm>
            <a:off x="3012140" y="4715434"/>
            <a:ext cx="439271" cy="25997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0</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6C96AA27-845D-E45E-74E9-77A99CEB709F}"/>
              </a:ext>
            </a:extLst>
          </p:cNvPr>
          <p:cNvCxnSpPr>
            <a:stCxn id="7" idx="2"/>
          </p:cNvCxnSpPr>
          <p:nvPr/>
        </p:nvCxnSpPr>
        <p:spPr>
          <a:xfrm flipH="1">
            <a:off x="1707775" y="4975412"/>
            <a:ext cx="1" cy="30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0776879B-8510-DBA1-819A-992BC132463B}"/>
              </a:ext>
            </a:extLst>
          </p:cNvPr>
          <p:cNvCxnSpPr/>
          <p:nvPr/>
        </p:nvCxnSpPr>
        <p:spPr>
          <a:xfrm flipH="1">
            <a:off x="2469775" y="4975412"/>
            <a:ext cx="1" cy="30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2F66FB2B-7DE7-D7DA-7EBD-83362322E3F4}"/>
              </a:ext>
            </a:extLst>
          </p:cNvPr>
          <p:cNvCxnSpPr/>
          <p:nvPr/>
        </p:nvCxnSpPr>
        <p:spPr>
          <a:xfrm flipH="1">
            <a:off x="3231775" y="4975411"/>
            <a:ext cx="1" cy="30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E6314A0B-40C8-003A-1544-9F72ED3A027C}"/>
              </a:ext>
            </a:extLst>
          </p:cNvPr>
          <p:cNvCxnSpPr>
            <a:stCxn id="3" idx="2"/>
            <a:endCxn id="7" idx="0"/>
          </p:cNvCxnSpPr>
          <p:nvPr/>
        </p:nvCxnSpPr>
        <p:spPr>
          <a:xfrm flipH="1">
            <a:off x="1707776" y="4446494"/>
            <a:ext cx="762000" cy="268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40AF849C-9B2C-DCDC-0807-2AB4A23C423A}"/>
              </a:ext>
            </a:extLst>
          </p:cNvPr>
          <p:cNvCxnSpPr>
            <a:stCxn id="3" idx="2"/>
            <a:endCxn id="8" idx="0"/>
          </p:cNvCxnSpPr>
          <p:nvPr/>
        </p:nvCxnSpPr>
        <p:spPr>
          <a:xfrm>
            <a:off x="2469776" y="4446494"/>
            <a:ext cx="0" cy="268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45C9601A-08FB-D125-FD30-927356DD33FC}"/>
              </a:ext>
            </a:extLst>
          </p:cNvPr>
          <p:cNvCxnSpPr>
            <a:cxnSpLocks/>
            <a:stCxn id="3" idx="2"/>
            <a:endCxn id="9" idx="0"/>
          </p:cNvCxnSpPr>
          <p:nvPr/>
        </p:nvCxnSpPr>
        <p:spPr>
          <a:xfrm>
            <a:off x="2469776" y="4446494"/>
            <a:ext cx="762000" cy="268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矩形: 圆角 20">
            <a:extLst>
              <a:ext uri="{FF2B5EF4-FFF2-40B4-BE49-F238E27FC236}">
                <a16:creationId xmlns:a16="http://schemas.microsoft.com/office/drawing/2014/main" id="{7054EA55-BC34-BB4C-0658-6CB6E5A653B6}"/>
              </a:ext>
            </a:extLst>
          </p:cNvPr>
          <p:cNvSpPr/>
          <p:nvPr/>
        </p:nvSpPr>
        <p:spPr>
          <a:xfrm>
            <a:off x="1488139" y="5272012"/>
            <a:ext cx="439270" cy="111999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看多（</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22" name="矩形: 圆角 21">
            <a:extLst>
              <a:ext uri="{FF2B5EF4-FFF2-40B4-BE49-F238E27FC236}">
                <a16:creationId xmlns:a16="http://schemas.microsoft.com/office/drawing/2014/main" id="{CA788BFE-F21B-95D9-AC57-B9953D906932}"/>
              </a:ext>
            </a:extLst>
          </p:cNvPr>
          <p:cNvSpPr/>
          <p:nvPr/>
        </p:nvSpPr>
        <p:spPr>
          <a:xfrm>
            <a:off x="2250138" y="5280210"/>
            <a:ext cx="439270" cy="11199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不给观点（</a:t>
            </a: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23" name="矩形: 圆角 22">
            <a:extLst>
              <a:ext uri="{FF2B5EF4-FFF2-40B4-BE49-F238E27FC236}">
                <a16:creationId xmlns:a16="http://schemas.microsoft.com/office/drawing/2014/main" id="{3B4EA518-7E5F-739E-58B4-73B7DD4784B1}"/>
              </a:ext>
            </a:extLst>
          </p:cNvPr>
          <p:cNvSpPr/>
          <p:nvPr/>
        </p:nvSpPr>
        <p:spPr>
          <a:xfrm>
            <a:off x="3011327" y="5280210"/>
            <a:ext cx="439270" cy="111999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看多（</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37" name="矩形: 圆角 36">
            <a:extLst>
              <a:ext uri="{FF2B5EF4-FFF2-40B4-BE49-F238E27FC236}">
                <a16:creationId xmlns:a16="http://schemas.microsoft.com/office/drawing/2014/main" id="{1FF42E26-C904-5DEA-4F00-A90752644ACA}"/>
              </a:ext>
            </a:extLst>
          </p:cNvPr>
          <p:cNvSpPr/>
          <p:nvPr/>
        </p:nvSpPr>
        <p:spPr>
          <a:xfrm>
            <a:off x="4688540" y="4186517"/>
            <a:ext cx="439271" cy="259977"/>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-1</a:t>
            </a:r>
            <a:endParaRPr lang="zh-CN" altLang="en-US" sz="1400" b="1" dirty="0">
              <a:latin typeface="Times New Roman" panose="02020603050405020304" pitchFamily="18" charset="0"/>
              <a:cs typeface="Times New Roman" panose="02020603050405020304" pitchFamily="18" charset="0"/>
            </a:endParaRPr>
          </a:p>
        </p:txBody>
      </p:sp>
      <p:sp>
        <p:nvSpPr>
          <p:cNvPr id="38" name="矩形: 圆角 37">
            <a:extLst>
              <a:ext uri="{FF2B5EF4-FFF2-40B4-BE49-F238E27FC236}">
                <a16:creationId xmlns:a16="http://schemas.microsoft.com/office/drawing/2014/main" id="{5617E6EF-3F9D-58E3-53E3-1F17A1C939A5}"/>
              </a:ext>
            </a:extLst>
          </p:cNvPr>
          <p:cNvSpPr/>
          <p:nvPr/>
        </p:nvSpPr>
        <p:spPr>
          <a:xfrm>
            <a:off x="3926540" y="4715435"/>
            <a:ext cx="439271" cy="259977"/>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+1</a:t>
            </a:r>
            <a:endParaRPr lang="zh-CN" altLang="en-US" sz="1400" b="1" dirty="0">
              <a:latin typeface="Times New Roman" panose="02020603050405020304" pitchFamily="18" charset="0"/>
              <a:cs typeface="Times New Roman" panose="02020603050405020304" pitchFamily="18" charset="0"/>
            </a:endParaRPr>
          </a:p>
        </p:txBody>
      </p:sp>
      <p:sp>
        <p:nvSpPr>
          <p:cNvPr id="39" name="矩形: 圆角 38">
            <a:extLst>
              <a:ext uri="{FF2B5EF4-FFF2-40B4-BE49-F238E27FC236}">
                <a16:creationId xmlns:a16="http://schemas.microsoft.com/office/drawing/2014/main" id="{ED7B2737-3CDB-CC29-FA75-3CDB99B057A9}"/>
              </a:ext>
            </a:extLst>
          </p:cNvPr>
          <p:cNvSpPr/>
          <p:nvPr/>
        </p:nvSpPr>
        <p:spPr>
          <a:xfrm>
            <a:off x="4688540" y="4715435"/>
            <a:ext cx="439271" cy="259977"/>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-1</a:t>
            </a:r>
            <a:endParaRPr lang="zh-CN" altLang="en-US" sz="1400" b="1" dirty="0">
              <a:latin typeface="Times New Roman" panose="02020603050405020304" pitchFamily="18" charset="0"/>
              <a:cs typeface="Times New Roman" panose="02020603050405020304" pitchFamily="18" charset="0"/>
            </a:endParaRPr>
          </a:p>
        </p:txBody>
      </p:sp>
      <p:sp>
        <p:nvSpPr>
          <p:cNvPr id="40" name="矩形: 圆角 39">
            <a:extLst>
              <a:ext uri="{FF2B5EF4-FFF2-40B4-BE49-F238E27FC236}">
                <a16:creationId xmlns:a16="http://schemas.microsoft.com/office/drawing/2014/main" id="{41DB3501-A904-20C9-3A49-75CF5E14F5D1}"/>
              </a:ext>
            </a:extLst>
          </p:cNvPr>
          <p:cNvSpPr/>
          <p:nvPr/>
        </p:nvSpPr>
        <p:spPr>
          <a:xfrm>
            <a:off x="5450540" y="4715434"/>
            <a:ext cx="439271" cy="25997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0</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B5ED0D8E-4B3D-CEE2-F2BD-A32031B67EC7}"/>
              </a:ext>
            </a:extLst>
          </p:cNvPr>
          <p:cNvCxnSpPr>
            <a:stCxn id="38" idx="2"/>
          </p:cNvCxnSpPr>
          <p:nvPr/>
        </p:nvCxnSpPr>
        <p:spPr>
          <a:xfrm flipH="1">
            <a:off x="4146175" y="4975412"/>
            <a:ext cx="1" cy="30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09B45C1B-7F4C-A4BC-F9EB-C1FD5C7B324C}"/>
              </a:ext>
            </a:extLst>
          </p:cNvPr>
          <p:cNvCxnSpPr/>
          <p:nvPr/>
        </p:nvCxnSpPr>
        <p:spPr>
          <a:xfrm flipH="1">
            <a:off x="4908175" y="4975412"/>
            <a:ext cx="1" cy="30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0E1D60F6-2087-D17C-990A-257BCAD7FB99}"/>
              </a:ext>
            </a:extLst>
          </p:cNvPr>
          <p:cNvCxnSpPr/>
          <p:nvPr/>
        </p:nvCxnSpPr>
        <p:spPr>
          <a:xfrm flipH="1">
            <a:off x="5670175" y="4975411"/>
            <a:ext cx="1" cy="30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429DB857-0502-89FA-5848-86C091876ABD}"/>
              </a:ext>
            </a:extLst>
          </p:cNvPr>
          <p:cNvCxnSpPr>
            <a:stCxn id="37" idx="2"/>
            <a:endCxn id="38" idx="0"/>
          </p:cNvCxnSpPr>
          <p:nvPr/>
        </p:nvCxnSpPr>
        <p:spPr>
          <a:xfrm flipH="1">
            <a:off x="4146176" y="4446494"/>
            <a:ext cx="762000" cy="268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148D3BC6-9A01-7865-1447-00F51AD3DBE7}"/>
              </a:ext>
            </a:extLst>
          </p:cNvPr>
          <p:cNvCxnSpPr>
            <a:stCxn id="37" idx="2"/>
            <a:endCxn id="39" idx="0"/>
          </p:cNvCxnSpPr>
          <p:nvPr/>
        </p:nvCxnSpPr>
        <p:spPr>
          <a:xfrm>
            <a:off x="4908176" y="4446494"/>
            <a:ext cx="0" cy="268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B3C35E12-5393-2104-59E5-0F65CCF948BD}"/>
              </a:ext>
            </a:extLst>
          </p:cNvPr>
          <p:cNvCxnSpPr>
            <a:cxnSpLocks/>
            <a:stCxn id="37" idx="2"/>
            <a:endCxn id="40" idx="0"/>
          </p:cNvCxnSpPr>
          <p:nvPr/>
        </p:nvCxnSpPr>
        <p:spPr>
          <a:xfrm>
            <a:off x="4908176" y="4446494"/>
            <a:ext cx="762000" cy="268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矩形: 圆角 47">
            <a:extLst>
              <a:ext uri="{FF2B5EF4-FFF2-40B4-BE49-F238E27FC236}">
                <a16:creationId xmlns:a16="http://schemas.microsoft.com/office/drawing/2014/main" id="{BCE4E369-8501-386E-6B74-08E1ACFC6FE7}"/>
              </a:ext>
            </a:extLst>
          </p:cNvPr>
          <p:cNvSpPr/>
          <p:nvPr/>
        </p:nvSpPr>
        <p:spPr>
          <a:xfrm>
            <a:off x="4688538" y="5280210"/>
            <a:ext cx="439270" cy="1119996"/>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看空（</a:t>
            </a:r>
            <a:r>
              <a:rPr lang="en-US" altLang="zh-CN" sz="1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0" name="矩形: 圆角 49">
            <a:extLst>
              <a:ext uri="{FF2B5EF4-FFF2-40B4-BE49-F238E27FC236}">
                <a16:creationId xmlns:a16="http://schemas.microsoft.com/office/drawing/2014/main" id="{6016D4BE-2FC6-00A6-F621-C4B840BFD49A}"/>
              </a:ext>
            </a:extLst>
          </p:cNvPr>
          <p:cNvSpPr/>
          <p:nvPr/>
        </p:nvSpPr>
        <p:spPr>
          <a:xfrm>
            <a:off x="7061539" y="4186517"/>
            <a:ext cx="439271" cy="25997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0</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1F5848E7-07C8-2514-59E2-EA12A78C63B5}"/>
              </a:ext>
            </a:extLst>
          </p:cNvPr>
          <p:cNvSpPr/>
          <p:nvPr/>
        </p:nvSpPr>
        <p:spPr>
          <a:xfrm>
            <a:off x="6299539" y="4715435"/>
            <a:ext cx="439271" cy="259977"/>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+1</a:t>
            </a:r>
            <a:endParaRPr lang="zh-CN" altLang="en-US" sz="1400" b="1" dirty="0">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8BA11BAE-DEF0-BF91-790C-9D9DF1460137}"/>
              </a:ext>
            </a:extLst>
          </p:cNvPr>
          <p:cNvSpPr/>
          <p:nvPr/>
        </p:nvSpPr>
        <p:spPr>
          <a:xfrm>
            <a:off x="7061539" y="4715435"/>
            <a:ext cx="439271" cy="259977"/>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-1</a:t>
            </a:r>
            <a:endParaRPr lang="zh-CN" altLang="en-US" sz="1400" b="1" dirty="0">
              <a:latin typeface="Times New Roman" panose="02020603050405020304" pitchFamily="18" charset="0"/>
              <a:cs typeface="Times New Roman" panose="02020603050405020304" pitchFamily="18" charset="0"/>
            </a:endParaRPr>
          </a:p>
        </p:txBody>
      </p:sp>
      <p:sp>
        <p:nvSpPr>
          <p:cNvPr id="53" name="矩形: 圆角 52">
            <a:extLst>
              <a:ext uri="{FF2B5EF4-FFF2-40B4-BE49-F238E27FC236}">
                <a16:creationId xmlns:a16="http://schemas.microsoft.com/office/drawing/2014/main" id="{AAD083C5-904A-1B96-C8F7-28AC27BF29B9}"/>
              </a:ext>
            </a:extLst>
          </p:cNvPr>
          <p:cNvSpPr/>
          <p:nvPr/>
        </p:nvSpPr>
        <p:spPr>
          <a:xfrm>
            <a:off x="7823539" y="4715434"/>
            <a:ext cx="439271" cy="25997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0</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cxnSp>
        <p:nvCxnSpPr>
          <p:cNvPr id="54" name="直接箭头连接符 53">
            <a:extLst>
              <a:ext uri="{FF2B5EF4-FFF2-40B4-BE49-F238E27FC236}">
                <a16:creationId xmlns:a16="http://schemas.microsoft.com/office/drawing/2014/main" id="{8982ED94-35A9-42CD-DE7A-CCE0427BC5BA}"/>
              </a:ext>
            </a:extLst>
          </p:cNvPr>
          <p:cNvCxnSpPr>
            <a:stCxn id="51" idx="2"/>
          </p:cNvCxnSpPr>
          <p:nvPr/>
        </p:nvCxnSpPr>
        <p:spPr>
          <a:xfrm flipH="1">
            <a:off x="6519174" y="4975412"/>
            <a:ext cx="1" cy="30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1DBA2DBA-E102-6023-B269-393E8203AD95}"/>
              </a:ext>
            </a:extLst>
          </p:cNvPr>
          <p:cNvCxnSpPr/>
          <p:nvPr/>
        </p:nvCxnSpPr>
        <p:spPr>
          <a:xfrm flipH="1">
            <a:off x="7281174" y="4975412"/>
            <a:ext cx="1" cy="30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506C2FBB-7B8C-DD71-E45F-2E0591F8933D}"/>
              </a:ext>
            </a:extLst>
          </p:cNvPr>
          <p:cNvCxnSpPr/>
          <p:nvPr/>
        </p:nvCxnSpPr>
        <p:spPr>
          <a:xfrm flipH="1">
            <a:off x="8043174" y="4975411"/>
            <a:ext cx="1" cy="30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729F373F-8A39-5474-F3F4-F46338E709B5}"/>
              </a:ext>
            </a:extLst>
          </p:cNvPr>
          <p:cNvCxnSpPr>
            <a:stCxn id="50" idx="2"/>
            <a:endCxn id="51" idx="0"/>
          </p:cNvCxnSpPr>
          <p:nvPr/>
        </p:nvCxnSpPr>
        <p:spPr>
          <a:xfrm flipH="1">
            <a:off x="6519175" y="4446494"/>
            <a:ext cx="762000" cy="268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7A229501-43D8-5146-CE33-C2460C1C4E2C}"/>
              </a:ext>
            </a:extLst>
          </p:cNvPr>
          <p:cNvCxnSpPr>
            <a:stCxn id="50" idx="2"/>
            <a:endCxn id="52" idx="0"/>
          </p:cNvCxnSpPr>
          <p:nvPr/>
        </p:nvCxnSpPr>
        <p:spPr>
          <a:xfrm>
            <a:off x="7281175" y="4446494"/>
            <a:ext cx="0" cy="268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1C367F46-2B3B-7CB4-7BB9-7E440F2B901C}"/>
              </a:ext>
            </a:extLst>
          </p:cNvPr>
          <p:cNvCxnSpPr>
            <a:cxnSpLocks/>
            <a:stCxn id="50" idx="2"/>
            <a:endCxn id="53" idx="0"/>
          </p:cNvCxnSpPr>
          <p:nvPr/>
        </p:nvCxnSpPr>
        <p:spPr>
          <a:xfrm>
            <a:off x="7281175" y="4446494"/>
            <a:ext cx="762000" cy="268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矩形: 圆角 59">
            <a:extLst>
              <a:ext uri="{FF2B5EF4-FFF2-40B4-BE49-F238E27FC236}">
                <a16:creationId xmlns:a16="http://schemas.microsoft.com/office/drawing/2014/main" id="{B63AD042-74EB-E7D3-2E62-E0694C5908BB}"/>
              </a:ext>
            </a:extLst>
          </p:cNvPr>
          <p:cNvSpPr/>
          <p:nvPr/>
        </p:nvSpPr>
        <p:spPr>
          <a:xfrm>
            <a:off x="6299538" y="5272012"/>
            <a:ext cx="439270" cy="111999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看多（</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3" name="矩形: 圆角 62">
            <a:extLst>
              <a:ext uri="{FF2B5EF4-FFF2-40B4-BE49-F238E27FC236}">
                <a16:creationId xmlns:a16="http://schemas.microsoft.com/office/drawing/2014/main" id="{99BBBC6C-5BCF-2500-F5F9-AC8291332D91}"/>
              </a:ext>
            </a:extLst>
          </p:cNvPr>
          <p:cNvSpPr/>
          <p:nvPr/>
        </p:nvSpPr>
        <p:spPr>
          <a:xfrm>
            <a:off x="3926539" y="5280210"/>
            <a:ext cx="439270" cy="11199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不给观点（</a:t>
            </a: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4" name="矩形: 圆角 63">
            <a:extLst>
              <a:ext uri="{FF2B5EF4-FFF2-40B4-BE49-F238E27FC236}">
                <a16:creationId xmlns:a16="http://schemas.microsoft.com/office/drawing/2014/main" id="{DB4B345B-D0A3-DBA5-829D-F98C66A8A67D}"/>
              </a:ext>
            </a:extLst>
          </p:cNvPr>
          <p:cNvSpPr/>
          <p:nvPr/>
        </p:nvSpPr>
        <p:spPr>
          <a:xfrm>
            <a:off x="5450537" y="5272012"/>
            <a:ext cx="439270" cy="1119996"/>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看空（</a:t>
            </a:r>
            <a:r>
              <a:rPr lang="en-US" altLang="zh-CN" sz="1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5" name="矩形: 圆角 64">
            <a:extLst>
              <a:ext uri="{FF2B5EF4-FFF2-40B4-BE49-F238E27FC236}">
                <a16:creationId xmlns:a16="http://schemas.microsoft.com/office/drawing/2014/main" id="{42C4483E-FAB8-7FF8-EA34-72494CD95589}"/>
              </a:ext>
            </a:extLst>
          </p:cNvPr>
          <p:cNvSpPr/>
          <p:nvPr/>
        </p:nvSpPr>
        <p:spPr>
          <a:xfrm>
            <a:off x="7061539" y="5280210"/>
            <a:ext cx="439270" cy="1119996"/>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看空（</a:t>
            </a:r>
            <a:r>
              <a:rPr lang="en-US" altLang="zh-CN" sz="1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7" name="矩形: 圆角 66">
            <a:extLst>
              <a:ext uri="{FF2B5EF4-FFF2-40B4-BE49-F238E27FC236}">
                <a16:creationId xmlns:a16="http://schemas.microsoft.com/office/drawing/2014/main" id="{45716873-3462-C56A-4CC2-CC4724E357C5}"/>
              </a:ext>
            </a:extLst>
          </p:cNvPr>
          <p:cNvSpPr/>
          <p:nvPr/>
        </p:nvSpPr>
        <p:spPr>
          <a:xfrm>
            <a:off x="7823538" y="5271117"/>
            <a:ext cx="439270" cy="11199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不给观点（</a:t>
            </a: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8" name="文本框 67">
            <a:extLst>
              <a:ext uri="{FF2B5EF4-FFF2-40B4-BE49-F238E27FC236}">
                <a16:creationId xmlns:a16="http://schemas.microsoft.com/office/drawing/2014/main" id="{18A2E4C6-6309-1284-D242-B409DFC6C3D4}"/>
              </a:ext>
            </a:extLst>
          </p:cNvPr>
          <p:cNvSpPr txBox="1"/>
          <p:nvPr/>
        </p:nvSpPr>
        <p:spPr>
          <a:xfrm>
            <a:off x="251011" y="4121624"/>
            <a:ext cx="971335" cy="307777"/>
          </a:xfrm>
          <a:prstGeom prst="rect">
            <a:avLst/>
          </a:prstGeom>
          <a:noFill/>
        </p:spPr>
        <p:txBody>
          <a:bodyPr wrap="square" rtlCol="0">
            <a:spAutoFit/>
          </a:bodyPr>
          <a:lstStyle/>
          <a:p>
            <a:r>
              <a:rPr lang="zh-CN" altLang="en-US" sz="1400" b="1" dirty="0">
                <a:latin typeface="楷体" panose="02010609060101010101" pitchFamily="49" charset="-122"/>
                <a:ea typeface="楷体" panose="02010609060101010101" pitchFamily="49" charset="-122"/>
              </a:rPr>
              <a:t>因子动量</a:t>
            </a:r>
          </a:p>
        </p:txBody>
      </p:sp>
      <p:sp>
        <p:nvSpPr>
          <p:cNvPr id="69" name="文本框 68">
            <a:extLst>
              <a:ext uri="{FF2B5EF4-FFF2-40B4-BE49-F238E27FC236}">
                <a16:creationId xmlns:a16="http://schemas.microsoft.com/office/drawing/2014/main" id="{EF315ACC-5C5F-0D71-C0E7-F76BB4E0E817}"/>
              </a:ext>
            </a:extLst>
          </p:cNvPr>
          <p:cNvSpPr txBox="1"/>
          <p:nvPr/>
        </p:nvSpPr>
        <p:spPr>
          <a:xfrm>
            <a:off x="265794" y="4667634"/>
            <a:ext cx="971335" cy="307777"/>
          </a:xfrm>
          <a:prstGeom prst="rect">
            <a:avLst/>
          </a:prstGeom>
          <a:noFill/>
        </p:spPr>
        <p:txBody>
          <a:bodyPr wrap="square" rtlCol="0">
            <a:spAutoFit/>
          </a:bodyPr>
          <a:lstStyle/>
          <a:p>
            <a:r>
              <a:rPr lang="zh-CN" altLang="en-US" sz="1400" b="1" dirty="0">
                <a:latin typeface="楷体" panose="02010609060101010101" pitchFamily="49" charset="-122"/>
                <a:ea typeface="楷体" panose="02010609060101010101" pitchFamily="49" charset="-122"/>
              </a:rPr>
              <a:t>周期判断</a:t>
            </a:r>
          </a:p>
        </p:txBody>
      </p:sp>
      <p:sp>
        <p:nvSpPr>
          <p:cNvPr id="70" name="文本框 69">
            <a:extLst>
              <a:ext uri="{FF2B5EF4-FFF2-40B4-BE49-F238E27FC236}">
                <a16:creationId xmlns:a16="http://schemas.microsoft.com/office/drawing/2014/main" id="{1FCC0DC5-A077-1EEB-6A48-8620F83F69D1}"/>
              </a:ext>
            </a:extLst>
          </p:cNvPr>
          <p:cNvSpPr txBox="1"/>
          <p:nvPr/>
        </p:nvSpPr>
        <p:spPr>
          <a:xfrm>
            <a:off x="278833" y="5665700"/>
            <a:ext cx="971335" cy="307777"/>
          </a:xfrm>
          <a:prstGeom prst="rect">
            <a:avLst/>
          </a:prstGeom>
          <a:noFill/>
        </p:spPr>
        <p:txBody>
          <a:bodyPr wrap="square" rtlCol="0">
            <a:spAutoFit/>
          </a:bodyPr>
          <a:lstStyle/>
          <a:p>
            <a:r>
              <a:rPr lang="zh-CN" altLang="en-US" sz="1400" b="1" dirty="0">
                <a:latin typeface="楷体" panose="02010609060101010101" pitchFamily="49" charset="-122"/>
                <a:ea typeface="楷体" panose="02010609060101010101" pitchFamily="49" charset="-122"/>
              </a:rPr>
              <a:t>融合观点</a:t>
            </a:r>
          </a:p>
        </p:txBody>
      </p:sp>
    </p:spTree>
    <p:extLst>
      <p:ext uri="{BB962C8B-B14F-4D97-AF65-F5344CB8AC3E}">
        <p14:creationId xmlns:p14="http://schemas.microsoft.com/office/powerpoint/2010/main" val="2669127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宏观环境预测（续）</a:t>
            </a:r>
          </a:p>
        </p:txBody>
      </p:sp>
      <p:sp>
        <p:nvSpPr>
          <p:cNvPr id="8" name="文本框 7">
            <a:extLst>
              <a:ext uri="{FF2B5EF4-FFF2-40B4-BE49-F238E27FC236}">
                <a16:creationId xmlns:a16="http://schemas.microsoft.com/office/drawing/2014/main" id="{BC00EA94-F4AF-22CE-5953-F763155156DD}"/>
              </a:ext>
            </a:extLst>
          </p:cNvPr>
          <p:cNvSpPr txBox="1"/>
          <p:nvPr/>
        </p:nvSpPr>
        <p:spPr>
          <a:xfrm>
            <a:off x="1983877" y="3335069"/>
            <a:ext cx="784615"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增长因子</a:t>
            </a:r>
          </a:p>
        </p:txBody>
      </p:sp>
      <p:sp>
        <p:nvSpPr>
          <p:cNvPr id="16" name="文本框 15">
            <a:extLst>
              <a:ext uri="{FF2B5EF4-FFF2-40B4-BE49-F238E27FC236}">
                <a16:creationId xmlns:a16="http://schemas.microsoft.com/office/drawing/2014/main" id="{6A94107E-C5CD-318E-89CA-B1021028CBCD}"/>
              </a:ext>
            </a:extLst>
          </p:cNvPr>
          <p:cNvSpPr txBox="1"/>
          <p:nvPr/>
        </p:nvSpPr>
        <p:spPr>
          <a:xfrm>
            <a:off x="6655183" y="3335069"/>
            <a:ext cx="784615"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通胀因子</a:t>
            </a:r>
          </a:p>
        </p:txBody>
      </p:sp>
      <p:sp>
        <p:nvSpPr>
          <p:cNvPr id="17" name="文本框 16">
            <a:extLst>
              <a:ext uri="{FF2B5EF4-FFF2-40B4-BE49-F238E27FC236}">
                <a16:creationId xmlns:a16="http://schemas.microsoft.com/office/drawing/2014/main" id="{D554C5B2-270B-1B07-6F15-6DEC0CB93A17}"/>
              </a:ext>
            </a:extLst>
          </p:cNvPr>
          <p:cNvSpPr txBox="1"/>
          <p:nvPr/>
        </p:nvSpPr>
        <p:spPr>
          <a:xfrm>
            <a:off x="1983877" y="6022047"/>
            <a:ext cx="784615"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信用因子</a:t>
            </a:r>
          </a:p>
        </p:txBody>
      </p:sp>
      <p:sp>
        <p:nvSpPr>
          <p:cNvPr id="18" name="文本框 17">
            <a:extLst>
              <a:ext uri="{FF2B5EF4-FFF2-40B4-BE49-F238E27FC236}">
                <a16:creationId xmlns:a16="http://schemas.microsoft.com/office/drawing/2014/main" id="{5AF324DF-431D-F8CD-555B-198AF51CEA6C}"/>
              </a:ext>
            </a:extLst>
          </p:cNvPr>
          <p:cNvSpPr txBox="1"/>
          <p:nvPr/>
        </p:nvSpPr>
        <p:spPr>
          <a:xfrm>
            <a:off x="6655182" y="6022047"/>
            <a:ext cx="784615"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货币因子</a:t>
            </a:r>
          </a:p>
        </p:txBody>
      </p:sp>
      <p:pic>
        <p:nvPicPr>
          <p:cNvPr id="1026" name="Picture 2">
            <a:extLst>
              <a:ext uri="{FF2B5EF4-FFF2-40B4-BE49-F238E27FC236}">
                <a16:creationId xmlns:a16="http://schemas.microsoft.com/office/drawing/2014/main" id="{7AE17661-97E4-79F0-AC0E-95F144F27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71" y="1091240"/>
            <a:ext cx="3690000" cy="217556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BCEEE447-BEFC-4AED-9FC8-913AC16C7F30}"/>
              </a:ext>
            </a:extLst>
          </p:cNvPr>
          <p:cNvPicPr>
            <a:picLocks noChangeAspect="1"/>
          </p:cNvPicPr>
          <p:nvPr/>
        </p:nvPicPr>
        <p:blipFill>
          <a:blip r:embed="rId3"/>
          <a:stretch>
            <a:fillRect/>
          </a:stretch>
        </p:blipFill>
        <p:spPr>
          <a:xfrm>
            <a:off x="4909831" y="1106998"/>
            <a:ext cx="3690000" cy="2159806"/>
          </a:xfrm>
          <a:prstGeom prst="rect">
            <a:avLst/>
          </a:prstGeom>
        </p:spPr>
      </p:pic>
      <p:pic>
        <p:nvPicPr>
          <p:cNvPr id="6" name="图片 5">
            <a:extLst>
              <a:ext uri="{FF2B5EF4-FFF2-40B4-BE49-F238E27FC236}">
                <a16:creationId xmlns:a16="http://schemas.microsoft.com/office/drawing/2014/main" id="{AF1FC657-405A-4C33-4012-F4D22DBFF32E}"/>
              </a:ext>
            </a:extLst>
          </p:cNvPr>
          <p:cNvPicPr>
            <a:picLocks noChangeAspect="1"/>
          </p:cNvPicPr>
          <p:nvPr/>
        </p:nvPicPr>
        <p:blipFill>
          <a:blip r:embed="rId4"/>
          <a:stretch>
            <a:fillRect/>
          </a:stretch>
        </p:blipFill>
        <p:spPr>
          <a:xfrm>
            <a:off x="544171" y="3838901"/>
            <a:ext cx="3690000" cy="2183146"/>
          </a:xfrm>
          <a:prstGeom prst="rect">
            <a:avLst/>
          </a:prstGeom>
        </p:spPr>
      </p:pic>
      <p:pic>
        <p:nvPicPr>
          <p:cNvPr id="1028" name="Picture 4">
            <a:extLst>
              <a:ext uri="{FF2B5EF4-FFF2-40B4-BE49-F238E27FC236}">
                <a16:creationId xmlns:a16="http://schemas.microsoft.com/office/drawing/2014/main" id="{1D876AB7-1ADC-A099-08BC-717A6A898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9831" y="3822782"/>
            <a:ext cx="3690000" cy="219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92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风险预算模型</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5649CA06-E549-F1A9-AAAB-5ECD6FBFBE41}"/>
                  </a:ext>
                </a:extLst>
              </p:cNvPr>
              <p:cNvSpPr txBox="1">
                <a:spLocks/>
              </p:cNvSpPr>
              <p:nvPr/>
            </p:nvSpPr>
            <p:spPr>
              <a:xfrm>
                <a:off x="265794" y="812245"/>
                <a:ext cx="8612409" cy="5507873"/>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风险预算组合指：每种资产对投资组合的波动率贡献满足给定的比例。记</a:t>
                </a:r>
                <a14:m>
                  <m:oMath xmlns:m="http://schemas.openxmlformats.org/officeDocument/2006/math">
                    <m:r>
                      <a:rPr kumimoji="0" lang="zh-CN" altLang="en-US" sz="1400" i="1" u="none" strike="noStrike" kern="1200" cap="none" spc="0" normalizeH="0" baseline="0" noProof="0" smtClean="0">
                        <a:ln>
                          <a:noFill/>
                        </a:ln>
                        <a:solidFill>
                          <a:sysClr val="windowText" lastClr="000000"/>
                        </a:solidFill>
                        <a:effectLst/>
                        <a:uLnTx/>
                        <a:uFillTx/>
                        <a:latin typeface="Cambria Math" panose="02040503050406030204" pitchFamily="18" charset="0"/>
                      </a:rPr>
                      <m:t>𝛴</m:t>
                    </m:r>
                  </m:oMath>
                </a14:m>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为资产协方差矩阵，</a:t>
                </a:r>
                <a14:m>
                  <m:oMath xmlns:m="http://schemas.openxmlformats.org/officeDocument/2006/math">
                    <m:r>
                      <a:rPr kumimoji="0" lang="zh-CN" altLang="en-US" sz="1400" i="1" u="none" strike="noStrike" kern="1200" cap="none" spc="0" normalizeH="0" baseline="0" noProof="0" smtClean="0">
                        <a:ln>
                          <a:noFill/>
                        </a:ln>
                        <a:solidFill>
                          <a:sysClr val="windowText" lastClr="000000"/>
                        </a:solidFill>
                        <a:effectLst/>
                        <a:uLnTx/>
                        <a:uFillTx/>
                        <a:latin typeface="Cambria Math" panose="02040503050406030204" pitchFamily="18" charset="0"/>
                      </a:rPr>
                      <m:t>𝑤</m:t>
                    </m:r>
                  </m:oMath>
                </a14:m>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为各资产的权重向量，则投资组合的整体风险为：</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资产</a:t>
                </a:r>
                <a14:m>
                  <m:oMath xmlns:m="http://schemas.openxmlformats.org/officeDocument/2006/math">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𝑖</m:t>
                    </m:r>
                    <m:r>
                      <a:rPr lang="zh-CN" altLang="en-US" sz="1400" i="1">
                        <a:solidFill>
                          <a:sysClr val="windowText" lastClr="000000"/>
                        </a:solidFill>
                        <a:latin typeface="Cambria Math" panose="02040503050406030204" pitchFamily="18" charset="0"/>
                        <a:ea typeface="楷体" panose="02010609060101010101" pitchFamily="49" charset="-122"/>
                      </a:rPr>
                      <m:t>的</m:t>
                    </m:r>
                    <m:r>
                      <a:rPr lang="zh-CN" altLang="en-US" sz="1400" i="1" smtClean="0">
                        <a:solidFill>
                          <a:sysClr val="windowText" lastClr="000000"/>
                        </a:solidFill>
                        <a:latin typeface="Cambria Math" panose="02040503050406030204" pitchFamily="18" charset="0"/>
                        <a:ea typeface="楷体" panose="02010609060101010101" pitchFamily="49" charset="-122"/>
                      </a:rPr>
                      <m:t>边际</m:t>
                    </m:r>
                  </m:oMath>
                </a14:m>
                <a:r>
                  <a:rPr lang="zh-CN" altLang="en-US" sz="1400" dirty="0">
                    <a:solidFill>
                      <a:sysClr val="windowText" lastClr="000000"/>
                    </a:solidFill>
                    <a:ea typeface="楷体" panose="02010609060101010101" pitchFamily="49" charset="-122"/>
                  </a:rPr>
                  <a:t>风险贡献等于投资组合整体风险对资产</a:t>
                </a:r>
                <a14:m>
                  <m:oMath xmlns:m="http://schemas.openxmlformats.org/officeDocument/2006/math">
                    <m:r>
                      <a:rPr lang="en-US" altLang="zh-CN" sz="1400" i="1">
                        <a:solidFill>
                          <a:sysClr val="windowText" lastClr="000000"/>
                        </a:solidFill>
                        <a:latin typeface="Cambria Math" panose="02040503050406030204" pitchFamily="18" charset="0"/>
                        <a:ea typeface="楷体" panose="02010609060101010101" pitchFamily="49" charset="-122"/>
                      </a:rPr>
                      <m:t>𝑖</m:t>
                    </m:r>
                  </m:oMath>
                </a14:m>
                <a:r>
                  <a:rPr lang="zh-CN" altLang="en-US" sz="1400" dirty="0">
                    <a:solidFill>
                      <a:sysClr val="windowText" lastClr="000000"/>
                    </a:solidFill>
                    <a:ea typeface="楷体" panose="02010609060101010101" pitchFamily="49" charset="-122"/>
                  </a:rPr>
                  <a:t>的权重求偏导：</a:t>
                </a: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资产</a:t>
                </a:r>
                <a14:m>
                  <m:oMath xmlns:m="http://schemas.openxmlformats.org/officeDocument/2006/math">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𝑖</m:t>
                    </m:r>
                  </m:oMath>
                </a14:m>
                <a:r>
                  <a:rPr lang="zh-CN" altLang="en-US" sz="1400" dirty="0">
                    <a:solidFill>
                      <a:sysClr val="windowText" lastClr="000000"/>
                    </a:solidFill>
                    <a:ea typeface="楷体" panose="02010609060101010101" pitchFamily="49" charset="-122"/>
                  </a:rPr>
                  <a:t>的风险贡献率等于边际风险乘以资产</a:t>
                </a:r>
                <a14:m>
                  <m:oMath xmlns:m="http://schemas.openxmlformats.org/officeDocument/2006/math">
                    <m:r>
                      <a:rPr lang="en-US" altLang="zh-CN" sz="1400" i="1">
                        <a:solidFill>
                          <a:sysClr val="windowText" lastClr="000000"/>
                        </a:solidFill>
                        <a:latin typeface="Cambria Math" panose="02040503050406030204" pitchFamily="18" charset="0"/>
                        <a:ea typeface="楷体" panose="02010609060101010101" pitchFamily="49" charset="-122"/>
                      </a:rPr>
                      <m:t>𝑖</m:t>
                    </m:r>
                  </m:oMath>
                </a14:m>
                <a:r>
                  <a:rPr lang="zh-CN" altLang="en-US" sz="1400" dirty="0">
                    <a:solidFill>
                      <a:sysClr val="windowText" lastClr="000000"/>
                    </a:solidFill>
                    <a:ea typeface="楷体" panose="02010609060101010101" pitchFamily="49" charset="-122"/>
                  </a:rPr>
                  <a:t>的权重，再除以投资组合的整体风险：</a:t>
                </a: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r>
                  <a:rPr lang="zh-CN" altLang="en-US" sz="1400" dirty="0">
                    <a:solidFill>
                      <a:sysClr val="windowText" lastClr="000000"/>
                    </a:solidFill>
                    <a:ea typeface="楷体" panose="02010609060101010101" pitchFamily="49" charset="-122"/>
                  </a:rPr>
                  <a:t>根据风险预算组合的定义，各资产权重需满足的条件为：</a:t>
                </a: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r>
                  <a:rPr lang="zh-CN" altLang="en-US" sz="1400" dirty="0">
                    <a:solidFill>
                      <a:sysClr val="windowText" lastClr="000000"/>
                    </a:solidFill>
                    <a:ea typeface="楷体" panose="02010609060101010101" pitchFamily="49" charset="-122"/>
                  </a:rPr>
                  <a:t>上述方程不存在解析解，需转换为如下的优化问题：</a:t>
                </a:r>
                <a:endParaRPr lang="en-US" altLang="zh-CN" sz="1400" dirty="0">
                  <a:solidFill>
                    <a:sysClr val="windowText" lastClr="000000"/>
                  </a:solidFill>
                  <a:ea typeface="楷体" panose="02010609060101010101" pitchFamily="49" charset="-122"/>
                </a:endParaRPr>
              </a:p>
              <a:p>
                <a:pPr lvl="0">
                  <a:lnSpc>
                    <a:spcPct val="150000"/>
                  </a:lnSpc>
                  <a:spcBef>
                    <a:spcPts val="0"/>
                  </a:spcBef>
                  <a:buClr>
                    <a:srgbClr val="C7674B">
                      <a:lumMod val="50000"/>
                    </a:srgbClr>
                  </a:buClr>
                  <a:buFont typeface="Wingdings" panose="05000000000000000000" pitchFamily="2" charset="2"/>
                  <a:buChar char="n"/>
                  <a:defRPr/>
                </a:pPr>
                <a:endParaRPr lang="en-US" altLang="zh-CN" sz="1400" dirty="0">
                  <a:solidFill>
                    <a:sysClr val="windowText" lastClr="000000"/>
                  </a:solidFill>
                  <a:ea typeface="楷体" panose="02010609060101010101" pitchFamily="49" charset="-122"/>
                </a:endParaRPr>
              </a:p>
            </p:txBody>
          </p:sp>
        </mc:Choice>
        <mc:Fallback xmlns="">
          <p:sp>
            <p:nvSpPr>
              <p:cNvPr id="11" name="内容占位符 2">
                <a:extLst>
                  <a:ext uri="{FF2B5EF4-FFF2-40B4-BE49-F238E27FC236}">
                    <a16:creationId xmlns:a16="http://schemas.microsoft.com/office/drawing/2014/main" id="{5649CA06-E549-F1A9-AAAB-5ECD6FBFBE41}"/>
                  </a:ext>
                </a:extLst>
              </p:cNvPr>
              <p:cNvSpPr txBox="1">
                <a:spLocks noRot="1" noChangeAspect="1" noMove="1" noResize="1" noEditPoints="1" noAdjustHandles="1" noChangeArrowheads="1" noChangeShapeType="1" noTextEdit="1"/>
              </p:cNvSpPr>
              <p:nvPr/>
            </p:nvSpPr>
            <p:spPr>
              <a:xfrm>
                <a:off x="265794" y="812245"/>
                <a:ext cx="8612409" cy="5507873"/>
              </a:xfrm>
              <a:prstGeom prst="rect">
                <a:avLst/>
              </a:prstGeom>
              <a:blipFill>
                <a:blip r:embed="rId2"/>
                <a:stretch>
                  <a:fillRect l="-142"/>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8FADBCF3-ECE5-8075-4808-76BEB3C5EA11}"/>
              </a:ext>
            </a:extLst>
          </p:cNvPr>
          <p:cNvGraphicFramePr>
            <a:graphicFrameLocks noChangeAspect="1"/>
          </p:cNvGraphicFramePr>
          <p:nvPr>
            <p:extLst>
              <p:ext uri="{D42A27DB-BD31-4B8C-83A1-F6EECF244321}">
                <p14:modId xmlns:p14="http://schemas.microsoft.com/office/powerpoint/2010/main" val="3622598002"/>
              </p:ext>
            </p:extLst>
          </p:nvPr>
        </p:nvGraphicFramePr>
        <p:xfrm>
          <a:off x="4018410" y="1430243"/>
          <a:ext cx="1107180" cy="362697"/>
        </p:xfrm>
        <a:graphic>
          <a:graphicData uri="http://schemas.openxmlformats.org/presentationml/2006/ole">
            <mc:AlternateContent xmlns:mc="http://schemas.openxmlformats.org/markup-compatibility/2006">
              <mc:Choice xmlns:v="urn:schemas-microsoft-com:vml" Requires="v">
                <p:oleObj name="Equation" r:id="rId3" imgW="736560" imgH="241200" progId="Equation.DSMT4">
                  <p:embed/>
                </p:oleObj>
              </mc:Choice>
              <mc:Fallback>
                <p:oleObj name="Equation" r:id="rId3" imgW="736560" imgH="241200" progId="Equation.DSMT4">
                  <p:embed/>
                  <p:pic>
                    <p:nvPicPr>
                      <p:cNvPr id="0" name=""/>
                      <p:cNvPicPr/>
                      <p:nvPr/>
                    </p:nvPicPr>
                    <p:blipFill>
                      <a:blip r:embed="rId4"/>
                      <a:stretch>
                        <a:fillRect/>
                      </a:stretch>
                    </p:blipFill>
                    <p:spPr>
                      <a:xfrm>
                        <a:off x="4018410" y="1430243"/>
                        <a:ext cx="1107180" cy="362697"/>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8D1AAAD0-15D2-D685-F934-0CB24E1FB258}"/>
              </a:ext>
            </a:extLst>
          </p:cNvPr>
          <p:cNvGraphicFramePr>
            <a:graphicFrameLocks noChangeAspect="1"/>
          </p:cNvGraphicFramePr>
          <p:nvPr>
            <p:extLst>
              <p:ext uri="{D42A27DB-BD31-4B8C-83A1-F6EECF244321}">
                <p14:modId xmlns:p14="http://schemas.microsoft.com/office/powerpoint/2010/main" val="2637602103"/>
              </p:ext>
            </p:extLst>
          </p:nvPr>
        </p:nvGraphicFramePr>
        <p:xfrm>
          <a:off x="3626328" y="2165704"/>
          <a:ext cx="1891343" cy="595423"/>
        </p:xfrm>
        <a:graphic>
          <a:graphicData uri="http://schemas.openxmlformats.org/presentationml/2006/ole">
            <mc:AlternateContent xmlns:mc="http://schemas.openxmlformats.org/markup-compatibility/2006">
              <mc:Choice xmlns:v="urn:schemas-microsoft-com:vml" Requires="v">
                <p:oleObj name="Equation" r:id="rId5" imgW="1371600" imgH="431640" progId="Equation.DSMT4">
                  <p:embed/>
                </p:oleObj>
              </mc:Choice>
              <mc:Fallback>
                <p:oleObj name="Equation" r:id="rId5" imgW="1371600" imgH="431640" progId="Equation.DSMT4">
                  <p:embed/>
                  <p:pic>
                    <p:nvPicPr>
                      <p:cNvPr id="0" name=""/>
                      <p:cNvPicPr/>
                      <p:nvPr/>
                    </p:nvPicPr>
                    <p:blipFill>
                      <a:blip r:embed="rId6"/>
                      <a:stretch>
                        <a:fillRect/>
                      </a:stretch>
                    </p:blipFill>
                    <p:spPr>
                      <a:xfrm>
                        <a:off x="3626328" y="2165704"/>
                        <a:ext cx="1891343" cy="59542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B562E3C8-FA36-5308-792E-6413B1F6946B}"/>
              </a:ext>
            </a:extLst>
          </p:cNvPr>
          <p:cNvGraphicFramePr>
            <a:graphicFrameLocks noChangeAspect="1"/>
          </p:cNvGraphicFramePr>
          <p:nvPr>
            <p:extLst>
              <p:ext uri="{D42A27DB-BD31-4B8C-83A1-F6EECF244321}">
                <p14:modId xmlns:p14="http://schemas.microsoft.com/office/powerpoint/2010/main" val="997561785"/>
              </p:ext>
            </p:extLst>
          </p:nvPr>
        </p:nvGraphicFramePr>
        <p:xfrm>
          <a:off x="3348408" y="3121585"/>
          <a:ext cx="2495482" cy="614829"/>
        </p:xfrm>
        <a:graphic>
          <a:graphicData uri="http://schemas.openxmlformats.org/presentationml/2006/ole">
            <mc:AlternateContent xmlns:mc="http://schemas.openxmlformats.org/markup-compatibility/2006">
              <mc:Choice xmlns:v="urn:schemas-microsoft-com:vml" Requires="v">
                <p:oleObj name="Equation" r:id="rId7" imgW="1752480" imgH="431640" progId="Equation.DSMT4">
                  <p:embed/>
                </p:oleObj>
              </mc:Choice>
              <mc:Fallback>
                <p:oleObj name="Equation" r:id="rId7" imgW="1752480" imgH="431640" progId="Equation.DSMT4">
                  <p:embed/>
                  <p:pic>
                    <p:nvPicPr>
                      <p:cNvPr id="0" name=""/>
                      <p:cNvPicPr/>
                      <p:nvPr/>
                    </p:nvPicPr>
                    <p:blipFill>
                      <a:blip r:embed="rId8"/>
                      <a:stretch>
                        <a:fillRect/>
                      </a:stretch>
                    </p:blipFill>
                    <p:spPr>
                      <a:xfrm>
                        <a:off x="3348408" y="3121585"/>
                        <a:ext cx="2495482" cy="614829"/>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F224DF3B-D637-0638-04E0-B59848431863}"/>
              </a:ext>
            </a:extLst>
          </p:cNvPr>
          <p:cNvGraphicFramePr>
            <a:graphicFrameLocks noChangeAspect="1"/>
          </p:cNvGraphicFramePr>
          <p:nvPr>
            <p:extLst>
              <p:ext uri="{D42A27DB-BD31-4B8C-83A1-F6EECF244321}">
                <p14:modId xmlns:p14="http://schemas.microsoft.com/office/powerpoint/2010/main" val="4177472708"/>
              </p:ext>
            </p:extLst>
          </p:nvPr>
        </p:nvGraphicFramePr>
        <p:xfrm>
          <a:off x="3395041" y="4114584"/>
          <a:ext cx="2353917" cy="614829"/>
        </p:xfrm>
        <a:graphic>
          <a:graphicData uri="http://schemas.openxmlformats.org/presentationml/2006/ole">
            <mc:AlternateContent xmlns:mc="http://schemas.openxmlformats.org/markup-compatibility/2006">
              <mc:Choice xmlns:v="urn:schemas-microsoft-com:vml" Requires="v">
                <p:oleObj name="Equation" r:id="rId9" imgW="1701720" imgH="444240" progId="Equation.DSMT4">
                  <p:embed/>
                </p:oleObj>
              </mc:Choice>
              <mc:Fallback>
                <p:oleObj name="Equation" r:id="rId9" imgW="1701720" imgH="444240" progId="Equation.DSMT4">
                  <p:embed/>
                  <p:pic>
                    <p:nvPicPr>
                      <p:cNvPr id="0" name=""/>
                      <p:cNvPicPr/>
                      <p:nvPr/>
                    </p:nvPicPr>
                    <p:blipFill>
                      <a:blip r:embed="rId10"/>
                      <a:stretch>
                        <a:fillRect/>
                      </a:stretch>
                    </p:blipFill>
                    <p:spPr>
                      <a:xfrm>
                        <a:off x="3395041" y="4114584"/>
                        <a:ext cx="2353917" cy="614829"/>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0FA8BD91-5109-A09A-506F-9B894765AAB0}"/>
              </a:ext>
            </a:extLst>
          </p:cNvPr>
          <p:cNvPicPr>
            <a:picLocks noChangeAspect="1"/>
          </p:cNvPicPr>
          <p:nvPr/>
        </p:nvPicPr>
        <p:blipFill>
          <a:blip r:embed="rId11"/>
          <a:stretch>
            <a:fillRect/>
          </a:stretch>
        </p:blipFill>
        <p:spPr>
          <a:xfrm>
            <a:off x="3063256" y="5170774"/>
            <a:ext cx="3017487" cy="698310"/>
          </a:xfrm>
          <a:prstGeom prst="rect">
            <a:avLst/>
          </a:prstGeom>
        </p:spPr>
      </p:pic>
    </p:spTree>
    <p:extLst>
      <p:ext uri="{BB962C8B-B14F-4D97-AF65-F5344CB8AC3E}">
        <p14:creationId xmlns:p14="http://schemas.microsoft.com/office/powerpoint/2010/main" val="235833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风险预算模型（续）</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5649CA06-E549-F1A9-AAAB-5ECD6FBFBE41}"/>
                  </a:ext>
                </a:extLst>
              </p:cNvPr>
              <p:cNvSpPr txBox="1">
                <a:spLocks/>
              </p:cNvSpPr>
              <p:nvPr/>
            </p:nvSpPr>
            <p:spPr>
              <a:xfrm>
                <a:off x="265794" y="812246"/>
                <a:ext cx="8612409" cy="5733908"/>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lvl="0">
                  <a:lnSpc>
                    <a:spcPct val="150000"/>
                  </a:lnSpc>
                  <a:spcBef>
                    <a:spcPts val="0"/>
                  </a:spcBef>
                  <a:buClr>
                    <a:srgbClr val="C7674B">
                      <a:lumMod val="50000"/>
                    </a:srgbClr>
                  </a:buClr>
                  <a:buFont typeface="Wingdings" panose="05000000000000000000" pitchFamily="2" charset="2"/>
                  <a:buChar char="n"/>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以股、债两种资产为例，设股票的配置权重为</a:t>
                </a:r>
                <a14:m>
                  <m:oMath xmlns:m="http://schemas.openxmlformats.org/officeDocument/2006/math">
                    <m:sSub>
                      <m:sSubPr>
                        <m:ctrlPr>
                          <a:rPr kumimoji="0" lang="en-US" altLang="zh-CN" sz="140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w</m:t>
                        </m:r>
                      </m:e>
                      <m:sub>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1</m:t>
                        </m:r>
                      </m:sub>
                    </m:sSub>
                    <m:r>
                      <a:rPr lang="zh-CN" altLang="en-US" sz="1400" i="1">
                        <a:solidFill>
                          <a:sysClr val="windowText" lastClr="000000"/>
                        </a:solidFill>
                        <a:latin typeface="Cambria Math" panose="02040503050406030204" pitchFamily="18" charset="0"/>
                        <a:ea typeface="楷体" panose="02010609060101010101" pitchFamily="49" charset="-122"/>
                      </a:rPr>
                      <m:t>，</m:t>
                    </m:r>
                  </m:oMath>
                </a14:m>
                <a:r>
                  <a:rPr lang="zh-CN" altLang="en-US" sz="1400" dirty="0">
                    <a:solidFill>
                      <a:sysClr val="windowText" lastClr="000000"/>
                    </a:solidFill>
                    <a:ea typeface="楷体" panose="02010609060101010101" pitchFamily="49" charset="-122"/>
                  </a:rPr>
                  <a:t>债券的配置权重为</a:t>
                </a:r>
                <a14:m>
                  <m:oMath xmlns:m="http://schemas.openxmlformats.org/officeDocument/2006/math">
                    <m:sSub>
                      <m:sSub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w</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Sub>
                    <m:r>
                      <a:rPr lang="zh-CN" altLang="en-US" sz="1400" i="1">
                        <a:solidFill>
                          <a:sysClr val="windowText" lastClr="000000"/>
                        </a:solidFill>
                        <a:latin typeface="Cambria Math" panose="02040503050406030204" pitchFamily="18" charset="0"/>
                        <a:ea typeface="楷体" panose="02010609060101010101" pitchFamily="49" charset="-122"/>
                      </a:rPr>
                      <m:t>；</m:t>
                    </m:r>
                  </m:oMath>
                </a14:m>
                <a:r>
                  <a:rPr lang="zh-CN" altLang="en-US" sz="1400" dirty="0">
                    <a:solidFill>
                      <a:sysClr val="windowText" lastClr="000000"/>
                    </a:solidFill>
                    <a:ea typeface="楷体" panose="02010609060101010101" pitchFamily="49" charset="-122"/>
                  </a:rPr>
                  <a:t>股票的波动率为</a:t>
                </a:r>
                <a14:m>
                  <m:oMath xmlns:m="http://schemas.openxmlformats.org/officeDocument/2006/math">
                    <m:sSub>
                      <m:sSub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Sub>
                  </m:oMath>
                </a14:m>
                <a:r>
                  <a:rPr lang="zh-CN" altLang="en-US" sz="1400" dirty="0">
                    <a:solidFill>
                      <a:sysClr val="windowText" lastClr="000000"/>
                    </a:solidFill>
                    <a:ea typeface="楷体" panose="02010609060101010101" pitchFamily="49" charset="-122"/>
                  </a:rPr>
                  <a:t>，债券的波动率为</a:t>
                </a:r>
                <a14:m>
                  <m:oMath xmlns:m="http://schemas.openxmlformats.org/officeDocument/2006/math">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Sub>
                    <m:r>
                      <a:rPr lang="en-US" altLang="zh-CN" sz="1400" i="1">
                        <a:solidFill>
                          <a:sysClr val="windowText" lastClr="000000"/>
                        </a:solidFill>
                        <a:latin typeface="Cambria Math" panose="02040503050406030204" pitchFamily="18" charset="0"/>
                        <a:ea typeface="楷体" panose="02010609060101010101" pitchFamily="49" charset="-122"/>
                      </a:rPr>
                      <m:t> </m:t>
                    </m:r>
                  </m:oMath>
                </a14:m>
                <a:r>
                  <a:rPr lang="zh-CN" altLang="en-US" sz="1400" dirty="0">
                    <a:solidFill>
                      <a:sysClr val="windowText" lastClr="000000"/>
                    </a:solidFill>
                    <a:ea typeface="楷体" panose="02010609060101010101" pitchFamily="49" charset="-122"/>
                  </a:rPr>
                  <a:t>，股票与债券的协方差为</a:t>
                </a:r>
                <a14:m>
                  <m:oMath xmlns:m="http://schemas.openxmlformats.org/officeDocument/2006/math">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12</m:t>
                        </m:r>
                      </m:sub>
                    </m:sSub>
                  </m:oMath>
                </a14:m>
                <a:r>
                  <a:rPr lang="zh-CN" altLang="en-US" sz="1400" dirty="0">
                    <a:solidFill>
                      <a:sysClr val="windowText" lastClr="000000"/>
                    </a:solidFill>
                    <a:ea typeface="楷体" panose="02010609060101010101" pitchFamily="49" charset="-122"/>
                  </a:rPr>
                  <a:t>，则组合的风险</a:t>
                </a:r>
                <a14:m>
                  <m:oMath xmlns:m="http://schemas.openxmlformats.org/officeDocument/2006/math">
                    <m:sSub>
                      <m:sSub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m:rPr>
                            <m:sty m:val="p"/>
                          </m:rPr>
                          <a:rPr lang="en-US" altLang="zh-CN" sz="1400" i="1">
                            <a:solidFill>
                              <a:sysClr val="windowText" lastClr="000000"/>
                            </a:solidFill>
                            <a:latin typeface="Cambria Math" panose="02040503050406030204" pitchFamily="18" charset="0"/>
                            <a:ea typeface="楷体" panose="02010609060101010101" pitchFamily="49" charset="-122"/>
                          </a:rPr>
                          <m:t>p</m:t>
                        </m:r>
                      </m:sub>
                    </m:sSub>
                  </m:oMath>
                </a14:m>
                <a:r>
                  <a:rPr lang="zh-CN" altLang="en-US" sz="1400" dirty="0">
                    <a:solidFill>
                      <a:sysClr val="windowText" lastClr="000000"/>
                    </a:solidFill>
                    <a:ea typeface="楷体" panose="02010609060101010101" pitchFamily="49" charset="-122"/>
                  </a:rPr>
                  <a:t>为：</a:t>
                </a:r>
                <a:endParaRPr lang="en-US" altLang="zh-CN" sz="1400" dirty="0">
                  <a:solidFill>
                    <a:sysClr val="windowText" lastClr="000000"/>
                  </a:solidFill>
                  <a:ea typeface="楷体" panose="02010609060101010101" pitchFamily="49" charset="-122"/>
                </a:endParaRPr>
              </a:p>
              <a:p>
                <a:pPr marL="0" lvl="0" indent="0">
                  <a:lnSpc>
                    <a:spcPct val="150000"/>
                  </a:lnSpc>
                  <a:spcBef>
                    <a:spcPts val="0"/>
                  </a:spcBef>
                  <a:buClr>
                    <a:srgbClr val="C7674B">
                      <a:lumMod val="50000"/>
                    </a:srgbClr>
                  </a:buClr>
                  <a:buNone/>
                  <a:defRPr/>
                </a:pPr>
                <a14:m>
                  <m:oMathPara xmlns:m="http://schemas.openxmlformats.org/officeDocument/2006/math">
                    <m:oMathParaPr>
                      <m:jc m:val="centerGroup"/>
                    </m:oMathParaPr>
                    <m:oMath xmlns:m="http://schemas.openxmlformats.org/officeDocument/2006/math">
                      <m:sSup>
                        <m:sSup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pPr>
                        <m:e>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m:rPr>
                                  <m:sty m:val="p"/>
                                </m:rPr>
                                <a:rPr lang="en-US" altLang="zh-CN" sz="1400" i="1">
                                  <a:solidFill>
                                    <a:sysClr val="windowText" lastClr="000000"/>
                                  </a:solidFill>
                                  <a:latin typeface="Cambria Math" panose="02040503050406030204" pitchFamily="18" charset="0"/>
                                  <a:ea typeface="楷体" panose="02010609060101010101" pitchFamily="49" charset="-122"/>
                                </a:rPr>
                                <m:t>p</m:t>
                              </m:r>
                            </m:sub>
                          </m:sSub>
                        </m:e>
                        <m:sup>
                          <m:r>
                            <a:rPr lang="en-US" altLang="zh-CN" sz="1400" b="0" i="1" smtClean="0">
                              <a:solidFill>
                                <a:sysClr val="windowText" lastClr="000000"/>
                              </a:solidFill>
                              <a:latin typeface="Cambria Math" panose="02040503050406030204" pitchFamily="18" charset="0"/>
                              <a:ea typeface="楷体" panose="02010609060101010101" pitchFamily="49" charset="-122"/>
                            </a:rPr>
                            <m:t>2</m:t>
                          </m:r>
                        </m:sup>
                      </m:sSup>
                      <m:r>
                        <a:rPr lang="en-US" altLang="zh-CN" sz="1400" b="0" i="1" smtClean="0">
                          <a:solidFill>
                            <a:sysClr val="windowText" lastClr="000000"/>
                          </a:solidFill>
                          <a:latin typeface="Cambria Math" panose="02040503050406030204" pitchFamily="18" charset="0"/>
                          <a:ea typeface="楷体" panose="02010609060101010101" pitchFamily="49" charset="-122"/>
                        </a:rPr>
                        <m:t>=</m:t>
                      </m:r>
                      <m:sSubSup>
                        <m:sSubSup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Sup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up>
                          <m:r>
                            <a:rPr lang="en-US" altLang="zh-CN" sz="1400" b="0" i="1" smtClean="0">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up>
                          <m:r>
                            <a:rPr lang="en-US" altLang="zh-CN" sz="1400" b="0" i="1" smtClean="0">
                              <a:solidFill>
                                <a:sysClr val="windowText" lastClr="000000"/>
                              </a:solidFill>
                              <a:latin typeface="Cambria Math" panose="02040503050406030204" pitchFamily="18" charset="0"/>
                              <a:ea typeface="楷体" panose="02010609060101010101" pitchFamily="49" charset="-122"/>
                            </a:rPr>
                            <m:t>2</m:t>
                          </m:r>
                        </m:sup>
                      </m:sSubSup>
                      <m:r>
                        <a:rPr lang="en-US" altLang="zh-CN" sz="1400" b="0" i="1" smtClean="0">
                          <a:solidFill>
                            <a:sysClr val="windowText" lastClr="000000"/>
                          </a:solidFill>
                          <a:latin typeface="Cambria Math" panose="02040503050406030204" pitchFamily="18" charset="0"/>
                          <a:ea typeface="楷体" panose="02010609060101010101" pitchFamily="49" charset="-122"/>
                        </a:rPr>
                        <m:t>+</m:t>
                      </m:r>
                      <m:sSubSup>
                        <m:sSubSup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Sup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up>
                          <m:r>
                            <a:rPr lang="en-US" altLang="zh-CN" sz="1400" b="0" i="1" smtClean="0">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up>
                          <m:r>
                            <a:rPr lang="en-US" altLang="zh-CN" sz="1400" b="0" i="1" smtClean="0">
                              <a:solidFill>
                                <a:sysClr val="windowText" lastClr="000000"/>
                              </a:solidFill>
                              <a:latin typeface="Cambria Math" panose="02040503050406030204" pitchFamily="18" charset="0"/>
                              <a:ea typeface="楷体" panose="02010609060101010101" pitchFamily="49" charset="-122"/>
                            </a:rPr>
                            <m:t>2</m:t>
                          </m:r>
                        </m:sup>
                      </m:sSubSup>
                      <m:r>
                        <a:rPr lang="en-US" altLang="zh-CN" sz="1400" b="0" i="1" smtClean="0">
                          <a:solidFill>
                            <a:sysClr val="windowText" lastClr="000000"/>
                          </a:solidFill>
                          <a:latin typeface="Cambria Math" panose="02040503050406030204" pitchFamily="18" charset="0"/>
                          <a:ea typeface="楷体" panose="02010609060101010101" pitchFamily="49" charset="-122"/>
                        </a:rPr>
                        <m:t>+2</m:t>
                      </m:r>
                      <m:sSub>
                        <m:sSub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Sub>
                      <m:sSub>
                        <m:sSub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Sub>
                      <m:sSub>
                        <m:sSub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12</m:t>
                          </m:r>
                        </m:sub>
                      </m:sSub>
                    </m:oMath>
                  </m:oMathPara>
                </a14:m>
                <a:endParaRPr lang="en-US" altLang="zh-CN" sz="1400" dirty="0">
                  <a:solidFill>
                    <a:sysClr val="windowText" lastClr="000000"/>
                  </a:solidFill>
                  <a:ea typeface="楷体" panose="02010609060101010101" pitchFamily="49" charset="-122"/>
                </a:endParaRPr>
              </a:p>
              <a:p>
                <a:pPr>
                  <a:lnSpc>
                    <a:spcPct val="150000"/>
                  </a:lnSpc>
                  <a:spcBef>
                    <a:spcPts val="0"/>
                  </a:spcBef>
                  <a:buClr>
                    <a:srgbClr val="C7674B">
                      <a:lumMod val="50000"/>
                    </a:srgbClr>
                  </a:buClr>
                  <a:buFont typeface="Wingdings" panose="05000000000000000000" pitchFamily="2" charset="2"/>
                  <a:buChar char="n"/>
                  <a:defRPr/>
                </a:pPr>
                <a:r>
                  <a:rPr lang="zh-CN" altLang="en-US" sz="1400" dirty="0">
                    <a:solidFill>
                      <a:sysClr val="windowText" lastClr="000000"/>
                    </a:solidFill>
                    <a:ea typeface="楷体" panose="02010609060101010101" pitchFamily="49" charset="-122"/>
                  </a:rPr>
                  <a:t>股票</a:t>
                </a:r>
                <a14:m>
                  <m:oMath xmlns:m="http://schemas.openxmlformats.org/officeDocument/2006/math">
                    <m:r>
                      <a:rPr lang="zh-CN" altLang="en-US" sz="1400" i="1" dirty="0">
                        <a:solidFill>
                          <a:sysClr val="windowText" lastClr="000000"/>
                        </a:solidFill>
                        <a:latin typeface="Cambria Math" panose="02040503050406030204" pitchFamily="18" charset="0"/>
                        <a:ea typeface="楷体" panose="02010609060101010101" pitchFamily="49" charset="-122"/>
                      </a:rPr>
                      <m:t>与债券边际</m:t>
                    </m:r>
                  </m:oMath>
                </a14:m>
                <a:r>
                  <a:rPr lang="zh-CN" altLang="en-US" sz="1400" dirty="0">
                    <a:solidFill>
                      <a:sysClr val="windowText" lastClr="000000"/>
                    </a:solidFill>
                    <a:ea typeface="楷体" panose="02010609060101010101" pitchFamily="49" charset="-122"/>
                  </a:rPr>
                  <a:t>风险贡献等于投资组合整体风险对股票与债券的权重求偏导：</a:t>
                </a:r>
                <a:endParaRPr lang="en-US" altLang="zh-CN" sz="1400" dirty="0">
                  <a:solidFill>
                    <a:sysClr val="windowText" lastClr="000000"/>
                  </a:solidFill>
                  <a:ea typeface="楷体" panose="02010609060101010101" pitchFamily="49" charset="-122"/>
                </a:endParaRPr>
              </a:p>
              <a:p>
                <a:pPr marL="0" indent="0" algn="ctr">
                  <a:lnSpc>
                    <a:spcPct val="150000"/>
                  </a:lnSpc>
                  <a:spcBef>
                    <a:spcPts val="0"/>
                  </a:spcBef>
                  <a:buClr>
                    <a:srgbClr val="C7674B">
                      <a:lumMod val="50000"/>
                    </a:srgbClr>
                  </a:buClr>
                  <a:buNone/>
                  <a:defRPr/>
                </a:pPr>
                <a14:m>
                  <m:oMath xmlns:m="http://schemas.openxmlformats.org/officeDocument/2006/math">
                    <m:r>
                      <a:rPr lang="en-US" altLang="zh-CN" sz="1400" b="0" i="1" smtClean="0">
                        <a:solidFill>
                          <a:sysClr val="windowText" lastClr="000000"/>
                        </a:solidFill>
                        <a:latin typeface="Cambria Math" panose="02040503050406030204" pitchFamily="18" charset="0"/>
                        <a:ea typeface="楷体" panose="02010609060101010101" pitchFamily="49" charset="-122"/>
                      </a:rPr>
                      <m:t>𝑀𝑅𝐶</m:t>
                    </m:r>
                    <m:r>
                      <a:rPr lang="en-US" altLang="zh-CN" sz="1400" b="0" i="1" smtClean="0">
                        <a:solidFill>
                          <a:sysClr val="windowText" lastClr="000000"/>
                        </a:solidFill>
                        <a:latin typeface="Cambria Math" panose="02040503050406030204" pitchFamily="18" charset="0"/>
                        <a:ea typeface="楷体" panose="02010609060101010101" pitchFamily="49" charset="-122"/>
                      </a:rPr>
                      <m:t>1=</m:t>
                    </m:r>
                    <m:f>
                      <m:fPr>
                        <m:ctrlPr>
                          <a:rPr lang="en-US" altLang="zh-CN" sz="1400" i="1" smtClean="0">
                            <a:solidFill>
                              <a:sysClr val="windowText" lastClr="000000"/>
                            </a:solidFill>
                            <a:latin typeface="Cambria Math" panose="02040503050406030204" pitchFamily="18" charset="0"/>
                            <a:ea typeface="楷体" panose="02010609060101010101" pitchFamily="49" charset="-122"/>
                          </a:rPr>
                        </m:ctrlPr>
                      </m:fPr>
                      <m:num>
                        <m:r>
                          <a:rPr lang="zh-CN" altLang="en-US" sz="1400" i="1" smtClean="0">
                            <a:solidFill>
                              <a:sysClr val="windowText" lastClr="000000"/>
                            </a:solidFill>
                            <a:latin typeface="Cambria Math" panose="02040503050406030204" pitchFamily="18" charset="0"/>
                            <a:ea typeface="楷体" panose="02010609060101010101" pitchFamily="49" charset="-122"/>
                          </a:rPr>
                          <m:t>𝜕</m:t>
                        </m:r>
                        <m:sSub>
                          <m:sSub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𝑝</m:t>
                            </m:r>
                          </m:sub>
                        </m:sSub>
                      </m:num>
                      <m:den>
                        <m:r>
                          <a:rPr lang="zh-CN" altLang="en-US" sz="1400" i="1" smtClean="0">
                            <a:solidFill>
                              <a:sysClr val="windowText" lastClr="000000"/>
                            </a:solidFill>
                            <a:latin typeface="Cambria Math" panose="02040503050406030204" pitchFamily="18" charset="0"/>
                            <a:ea typeface="楷体" panose="02010609060101010101" pitchFamily="49" charset="-122"/>
                          </a:rPr>
                          <m:t>𝜕</m:t>
                        </m:r>
                        <m:sSub>
                          <m:sSub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Sub>
                      </m:den>
                    </m:f>
                    <m:r>
                      <a:rPr lang="en-US" altLang="zh-CN" sz="1400" b="0" i="1" smtClean="0">
                        <a:solidFill>
                          <a:sysClr val="windowText" lastClr="000000"/>
                        </a:solidFill>
                        <a:latin typeface="Cambria Math" panose="02040503050406030204" pitchFamily="18" charset="0"/>
                        <a:ea typeface="楷体" panose="02010609060101010101" pitchFamily="49" charset="-122"/>
                      </a:rPr>
                      <m:t>=</m:t>
                    </m:r>
                    <m:sSub>
                      <m:sSub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Sub>
                    <m:sSubSup>
                      <m:sSubSup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up>
                        <m:r>
                          <a:rPr lang="en-US" altLang="zh-CN" sz="1400" b="0" i="1" smtClean="0">
                            <a:solidFill>
                              <a:sysClr val="windowText" lastClr="000000"/>
                            </a:solidFill>
                            <a:latin typeface="Cambria Math" panose="02040503050406030204" pitchFamily="18" charset="0"/>
                            <a:ea typeface="楷体" panose="02010609060101010101" pitchFamily="49" charset="-122"/>
                          </a:rPr>
                          <m:t>2</m:t>
                        </m:r>
                      </m:sup>
                    </m:sSubSup>
                    <m:r>
                      <a:rPr lang="en-US" altLang="zh-CN" sz="1400" b="0" i="1" smtClean="0">
                        <a:solidFill>
                          <a:sysClr val="windowText" lastClr="000000"/>
                        </a:solidFill>
                        <a:latin typeface="Cambria Math" panose="02040503050406030204" pitchFamily="18" charset="0"/>
                        <a:ea typeface="楷体" panose="02010609060101010101" pitchFamily="49" charset="-122"/>
                      </a:rPr>
                      <m:t>+</m:t>
                    </m:r>
                    <m:sSub>
                      <m:sSub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12</m:t>
                        </m:r>
                      </m:sub>
                    </m:sSub>
                  </m:oMath>
                </a14:m>
                <a:r>
                  <a:rPr lang="en-US" altLang="zh-CN" sz="1400" dirty="0">
                    <a:solidFill>
                      <a:sysClr val="windowText" lastClr="000000"/>
                    </a:solidFill>
                    <a:ea typeface="楷体" panose="02010609060101010101" pitchFamily="49" charset="-122"/>
                  </a:rPr>
                  <a:t>    </a:t>
                </a:r>
                <a14:m>
                  <m:oMath xmlns:m="http://schemas.openxmlformats.org/officeDocument/2006/math">
                    <m:r>
                      <m:rPr>
                        <m:sty m:val="p"/>
                      </m:rPr>
                      <a:rPr lang="en-US" altLang="zh-CN" sz="1400" b="0" i="0" smtClean="0">
                        <a:solidFill>
                          <a:sysClr val="windowText" lastClr="000000"/>
                        </a:solidFill>
                        <a:latin typeface="Cambria Math" panose="02040503050406030204" pitchFamily="18" charset="0"/>
                        <a:ea typeface="楷体" panose="02010609060101010101" pitchFamily="49" charset="-122"/>
                      </a:rPr>
                      <m:t>MRC</m:t>
                    </m:r>
                    <m:r>
                      <a:rPr lang="en-US" altLang="zh-CN" sz="1400" b="0" i="0" smtClean="0">
                        <a:solidFill>
                          <a:sysClr val="windowText" lastClr="000000"/>
                        </a:solidFill>
                        <a:latin typeface="Cambria Math" panose="02040503050406030204" pitchFamily="18" charset="0"/>
                        <a:ea typeface="楷体" panose="02010609060101010101" pitchFamily="49" charset="-122"/>
                      </a:rPr>
                      <m:t>2=</m:t>
                    </m:r>
                    <m:f>
                      <m:fPr>
                        <m:ctrlPr>
                          <a:rPr lang="en-US" altLang="zh-CN" sz="1400" i="1">
                            <a:solidFill>
                              <a:sysClr val="windowText" lastClr="000000"/>
                            </a:solidFill>
                            <a:latin typeface="Cambria Math" panose="02040503050406030204" pitchFamily="18" charset="0"/>
                            <a:ea typeface="楷体" panose="02010609060101010101" pitchFamily="49" charset="-122"/>
                          </a:rPr>
                        </m:ctrlPr>
                      </m:fPr>
                      <m:num>
                        <m:r>
                          <a:rPr lang="zh-CN" altLang="en-US" sz="1400" i="1">
                            <a:solidFill>
                              <a:sysClr val="windowText" lastClr="000000"/>
                            </a:solidFill>
                            <a:latin typeface="Cambria Math" panose="02040503050406030204" pitchFamily="18" charset="0"/>
                            <a:ea typeface="楷体" panose="02010609060101010101" pitchFamily="49" charset="-122"/>
                          </a:rPr>
                          <m:t>𝜕</m:t>
                        </m:r>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𝑝</m:t>
                            </m:r>
                          </m:sub>
                        </m:sSub>
                      </m:num>
                      <m:den>
                        <m:r>
                          <a:rPr lang="zh-CN" altLang="en-US" sz="1400" i="1">
                            <a:solidFill>
                              <a:sysClr val="windowText" lastClr="000000"/>
                            </a:solidFill>
                            <a:latin typeface="Cambria Math" panose="02040503050406030204" pitchFamily="18" charset="0"/>
                            <a:ea typeface="楷体" panose="02010609060101010101" pitchFamily="49" charset="-122"/>
                          </a:rPr>
                          <m:t>𝜕</m:t>
                        </m:r>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Sub>
                      </m:den>
                    </m:f>
                    <m:r>
                      <a:rPr lang="en-US" altLang="zh-CN" sz="1400" i="1">
                        <a:solidFill>
                          <a:sysClr val="windowText" lastClr="000000"/>
                        </a:solidFill>
                        <a:latin typeface="Cambria Math" panose="02040503050406030204" pitchFamily="18" charset="0"/>
                        <a:ea typeface="楷体" panose="02010609060101010101" pitchFamily="49" charset="-122"/>
                      </a:rPr>
                      <m:t>=</m:t>
                    </m:r>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Sub>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r>
                      <a:rPr lang="en-US" altLang="zh-CN" sz="1400" i="1">
                        <a:solidFill>
                          <a:sysClr val="windowText" lastClr="000000"/>
                        </a:solidFill>
                        <a:latin typeface="Cambria Math" panose="02040503050406030204" pitchFamily="18" charset="0"/>
                        <a:ea typeface="楷体" panose="02010609060101010101" pitchFamily="49" charset="-122"/>
                      </a:rPr>
                      <m:t>+</m:t>
                    </m:r>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12</m:t>
                        </m:r>
                      </m:sub>
                    </m:sSub>
                  </m:oMath>
                </a14:m>
                <a:endParaRPr lang="en-US" altLang="zh-CN" sz="1400" dirty="0">
                  <a:solidFill>
                    <a:sysClr val="windowText" lastClr="000000"/>
                  </a:solidFill>
                  <a:ea typeface="楷体" panose="02010609060101010101" pitchFamily="49" charset="-122"/>
                </a:endParaRPr>
              </a:p>
              <a:p>
                <a:pPr>
                  <a:lnSpc>
                    <a:spcPct val="150000"/>
                  </a:lnSpc>
                  <a:spcBef>
                    <a:spcPts val="0"/>
                  </a:spcBef>
                  <a:buClr>
                    <a:srgbClr val="C7674B">
                      <a:lumMod val="50000"/>
                    </a:srgbClr>
                  </a:buClr>
                  <a:buFont typeface="Wingdings" panose="05000000000000000000" pitchFamily="2" charset="2"/>
                  <a:buChar char="n"/>
                  <a:defRPr/>
                </a:pPr>
                <a:r>
                  <a:rPr lang="zh-CN" altLang="en-US" sz="1400" dirty="0">
                    <a:solidFill>
                      <a:sysClr val="windowText" lastClr="000000"/>
                    </a:solidFill>
                    <a:ea typeface="楷体" panose="02010609060101010101" pitchFamily="49" charset="-122"/>
                  </a:rPr>
                  <a:t>股票</a:t>
                </a:r>
                <a14:m>
                  <m:oMath xmlns:m="http://schemas.openxmlformats.org/officeDocument/2006/math">
                    <m:r>
                      <a:rPr lang="zh-CN" altLang="en-US" sz="1400" i="1" dirty="0">
                        <a:solidFill>
                          <a:sysClr val="windowText" lastClr="000000"/>
                        </a:solidFill>
                        <a:latin typeface="Cambria Math" panose="02040503050406030204" pitchFamily="18" charset="0"/>
                        <a:ea typeface="楷体" panose="02010609060101010101" pitchFamily="49" charset="-122"/>
                      </a:rPr>
                      <m:t>与债券</m:t>
                    </m:r>
                  </m:oMath>
                </a14:m>
                <a:r>
                  <a:rPr lang="zh-CN" altLang="en-US" sz="1400" dirty="0">
                    <a:solidFill>
                      <a:sysClr val="windowText" lastClr="000000"/>
                    </a:solidFill>
                    <a:ea typeface="楷体" panose="02010609060101010101" pitchFamily="49" charset="-122"/>
                  </a:rPr>
                  <a:t>的风险贡献率等于边际风险乘以股票</a:t>
                </a:r>
                <a14:m>
                  <m:oMath xmlns:m="http://schemas.openxmlformats.org/officeDocument/2006/math">
                    <m:r>
                      <a:rPr lang="zh-CN" altLang="en-US" sz="1400" i="1" dirty="0">
                        <a:solidFill>
                          <a:sysClr val="windowText" lastClr="000000"/>
                        </a:solidFill>
                        <a:latin typeface="Cambria Math" panose="02040503050406030204" pitchFamily="18" charset="0"/>
                        <a:ea typeface="楷体" panose="02010609060101010101" pitchFamily="49" charset="-122"/>
                      </a:rPr>
                      <m:t>与债券</m:t>
                    </m:r>
                  </m:oMath>
                </a14:m>
                <a:r>
                  <a:rPr lang="zh-CN" altLang="en-US" sz="1400" dirty="0">
                    <a:solidFill>
                      <a:sysClr val="windowText" lastClr="000000"/>
                    </a:solidFill>
                    <a:ea typeface="楷体" panose="02010609060101010101" pitchFamily="49" charset="-122"/>
                  </a:rPr>
                  <a:t>的权重，再除以投资组合的整体风险：</a:t>
                </a:r>
                <a:endParaRPr lang="en-US" altLang="zh-CN" sz="1400" dirty="0">
                  <a:solidFill>
                    <a:sysClr val="windowText" lastClr="000000"/>
                  </a:solidFill>
                  <a:ea typeface="楷体" panose="02010609060101010101" pitchFamily="49" charset="-122"/>
                </a:endParaRPr>
              </a:p>
              <a:p>
                <a:pPr marL="0" indent="0" algn="ctr">
                  <a:lnSpc>
                    <a:spcPct val="150000"/>
                  </a:lnSpc>
                  <a:spcBef>
                    <a:spcPts val="0"/>
                  </a:spcBef>
                  <a:buClr>
                    <a:srgbClr val="C7674B">
                      <a:lumMod val="50000"/>
                    </a:srgbClr>
                  </a:buClr>
                  <a:buNone/>
                  <a:defRPr/>
                </a:pPr>
                <a14:m>
                  <m:oMath xmlns:m="http://schemas.openxmlformats.org/officeDocument/2006/math">
                    <m:r>
                      <a:rPr lang="en-US" altLang="zh-CN" sz="1400" b="0" i="1" smtClean="0">
                        <a:solidFill>
                          <a:sysClr val="windowText" lastClr="000000"/>
                        </a:solidFill>
                        <a:latin typeface="Cambria Math" panose="02040503050406030204" pitchFamily="18" charset="0"/>
                        <a:ea typeface="楷体" panose="02010609060101010101" pitchFamily="49" charset="-122"/>
                      </a:rPr>
                      <m:t>𝑅𝐶</m:t>
                    </m:r>
                    <m:r>
                      <a:rPr lang="en-US" altLang="zh-CN" sz="1400" b="0" i="1" smtClean="0">
                        <a:solidFill>
                          <a:sysClr val="windowText" lastClr="000000"/>
                        </a:solidFill>
                        <a:latin typeface="Cambria Math" panose="02040503050406030204" pitchFamily="18" charset="0"/>
                        <a:ea typeface="楷体" panose="02010609060101010101" pitchFamily="49" charset="-122"/>
                      </a:rPr>
                      <m:t>1=</m:t>
                    </m:r>
                    <m:f>
                      <m:f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fPr>
                      <m:num>
                        <m:sSubSup>
                          <m:sSubSup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Sup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up>
                            <m:r>
                              <a:rPr lang="en-US" altLang="zh-CN" sz="1400" b="0" i="1" smtClean="0">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r>
                          <a:rPr lang="en-US" altLang="zh-CN" sz="1400" i="1">
                            <a:solidFill>
                              <a:sysClr val="windowText" lastClr="000000"/>
                            </a:solidFill>
                            <a:latin typeface="Cambria Math" panose="02040503050406030204" pitchFamily="18" charset="0"/>
                            <a:ea typeface="楷体" panose="02010609060101010101" pitchFamily="49" charset="-122"/>
                          </a:rPr>
                          <m:t>+</m:t>
                        </m:r>
                        <m:sSub>
                          <m:sSub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12</m:t>
                            </m:r>
                          </m:sub>
                        </m:sSub>
                      </m:num>
                      <m:den>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r>
                          <a:rPr lang="en-US" altLang="zh-CN" sz="1400" i="1">
                            <a:solidFill>
                              <a:sysClr val="windowText" lastClr="000000"/>
                            </a:solidFill>
                            <a:latin typeface="Cambria Math" panose="02040503050406030204" pitchFamily="18" charset="0"/>
                            <a:ea typeface="楷体" panose="02010609060101010101" pitchFamily="49" charset="-122"/>
                          </a:rPr>
                          <m:t>+</m:t>
                        </m:r>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r>
                          <a:rPr lang="en-US" altLang="zh-CN" sz="1400" i="1">
                            <a:solidFill>
                              <a:sysClr val="windowText" lastClr="000000"/>
                            </a:solidFill>
                            <a:latin typeface="Cambria Math" panose="02040503050406030204" pitchFamily="18" charset="0"/>
                            <a:ea typeface="楷体" panose="02010609060101010101" pitchFamily="49" charset="-122"/>
                          </a:rPr>
                          <m:t>+2</m:t>
                        </m:r>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12</m:t>
                            </m:r>
                          </m:sub>
                        </m:sSub>
                      </m:den>
                    </m:f>
                  </m:oMath>
                </a14:m>
                <a:r>
                  <a:rPr lang="en-US" altLang="zh-CN" sz="1400" dirty="0">
                    <a:solidFill>
                      <a:sysClr val="windowText" lastClr="000000"/>
                    </a:solidFill>
                    <a:ea typeface="楷体" panose="02010609060101010101" pitchFamily="49" charset="-122"/>
                  </a:rPr>
                  <a:t>     </a:t>
                </a:r>
                <a14:m>
                  <m:oMath xmlns:m="http://schemas.openxmlformats.org/officeDocument/2006/math">
                    <m:r>
                      <a:rPr lang="en-US" altLang="zh-CN" sz="1400" i="1">
                        <a:solidFill>
                          <a:sysClr val="windowText" lastClr="000000"/>
                        </a:solidFill>
                        <a:latin typeface="Cambria Math" panose="02040503050406030204" pitchFamily="18" charset="0"/>
                        <a:ea typeface="楷体" panose="02010609060101010101" pitchFamily="49" charset="-122"/>
                      </a:rPr>
                      <m:t>𝑅𝐶</m:t>
                    </m:r>
                    <m:r>
                      <a:rPr lang="en-US" altLang="zh-CN" sz="1400" b="0" i="1" smtClean="0">
                        <a:solidFill>
                          <a:sysClr val="windowText" lastClr="000000"/>
                        </a:solidFill>
                        <a:latin typeface="Cambria Math" panose="02040503050406030204" pitchFamily="18" charset="0"/>
                        <a:ea typeface="楷体" panose="02010609060101010101" pitchFamily="49" charset="-122"/>
                      </a:rPr>
                      <m:t>2</m:t>
                    </m:r>
                    <m:r>
                      <a:rPr lang="en-US" altLang="zh-CN" sz="1400" i="1">
                        <a:solidFill>
                          <a:sysClr val="windowText" lastClr="000000"/>
                        </a:solidFill>
                        <a:latin typeface="Cambria Math" panose="02040503050406030204" pitchFamily="18" charset="0"/>
                        <a:ea typeface="楷体" panose="02010609060101010101" pitchFamily="49" charset="-122"/>
                      </a:rPr>
                      <m:t>=</m:t>
                    </m:r>
                    <m:f>
                      <m:fPr>
                        <m:ctrlPr>
                          <a:rPr lang="en-US" altLang="zh-CN" sz="1400" i="1">
                            <a:solidFill>
                              <a:sysClr val="windowText" lastClr="000000"/>
                            </a:solidFill>
                            <a:latin typeface="Cambria Math" panose="02040503050406030204" pitchFamily="18" charset="0"/>
                            <a:ea typeface="楷体" panose="02010609060101010101" pitchFamily="49" charset="-122"/>
                          </a:rPr>
                        </m:ctrlPr>
                      </m:fPr>
                      <m:num>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r>
                          <a:rPr lang="en-US" altLang="zh-CN" sz="1400" i="1">
                            <a:solidFill>
                              <a:sysClr val="windowText" lastClr="000000"/>
                            </a:solidFill>
                            <a:latin typeface="Cambria Math" panose="02040503050406030204" pitchFamily="18" charset="0"/>
                            <a:ea typeface="楷体" panose="02010609060101010101" pitchFamily="49" charset="-122"/>
                          </a:rPr>
                          <m:t>+</m:t>
                        </m:r>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12</m:t>
                            </m:r>
                          </m:sub>
                        </m:sSub>
                      </m:num>
                      <m:den>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r>
                          <a:rPr lang="en-US" altLang="zh-CN" sz="1400" i="1">
                            <a:solidFill>
                              <a:sysClr val="windowText" lastClr="000000"/>
                            </a:solidFill>
                            <a:latin typeface="Cambria Math" panose="02040503050406030204" pitchFamily="18" charset="0"/>
                            <a:ea typeface="楷体" panose="02010609060101010101" pitchFamily="49" charset="-122"/>
                          </a:rPr>
                          <m:t>+</m:t>
                        </m:r>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r>
                          <a:rPr lang="en-US" altLang="zh-CN" sz="1400" i="1">
                            <a:solidFill>
                              <a:sysClr val="windowText" lastClr="000000"/>
                            </a:solidFill>
                            <a:latin typeface="Cambria Math" panose="02040503050406030204" pitchFamily="18" charset="0"/>
                            <a:ea typeface="楷体" panose="02010609060101010101" pitchFamily="49" charset="-122"/>
                          </a:rPr>
                          <m:t>+2</m:t>
                        </m:r>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12</m:t>
                            </m:r>
                          </m:sub>
                        </m:sSub>
                      </m:den>
                    </m:f>
                  </m:oMath>
                </a14:m>
                <a:endParaRPr lang="en-US" altLang="zh-CN" sz="1400" dirty="0">
                  <a:solidFill>
                    <a:sysClr val="windowText" lastClr="000000"/>
                  </a:solidFill>
                  <a:ea typeface="楷体" panose="02010609060101010101" pitchFamily="49" charset="-122"/>
                </a:endParaRPr>
              </a:p>
              <a:p>
                <a:pPr>
                  <a:lnSpc>
                    <a:spcPct val="150000"/>
                  </a:lnSpc>
                  <a:spcBef>
                    <a:spcPts val="0"/>
                  </a:spcBef>
                  <a:buClr>
                    <a:srgbClr val="C7674B">
                      <a:lumMod val="50000"/>
                    </a:srgbClr>
                  </a:buClr>
                  <a:buFont typeface="Wingdings" panose="05000000000000000000" pitchFamily="2" charset="2"/>
                  <a:buChar char="n"/>
                  <a:defRPr/>
                </a:pPr>
                <a:r>
                  <a:rPr lang="zh-CN" altLang="en-US" sz="1400" dirty="0">
                    <a:solidFill>
                      <a:sysClr val="windowText" lastClr="000000"/>
                    </a:solidFill>
                    <a:ea typeface="楷体" panose="02010609060101010101" pitchFamily="49" charset="-122"/>
                  </a:rPr>
                  <a:t>根据风险预算组合的定义，各资产权重需满足的条件为：</a:t>
                </a:r>
                <a:endParaRPr lang="en-US" altLang="zh-CN" sz="1400" dirty="0">
                  <a:solidFill>
                    <a:sysClr val="windowText" lastClr="000000"/>
                  </a:solidFill>
                  <a:ea typeface="楷体" panose="02010609060101010101" pitchFamily="49" charset="-122"/>
                </a:endParaRPr>
              </a:p>
              <a:p>
                <a:pPr marL="0" indent="0">
                  <a:lnSpc>
                    <a:spcPct val="150000"/>
                  </a:lnSpc>
                  <a:spcBef>
                    <a:spcPts val="0"/>
                  </a:spcBef>
                  <a:buClr>
                    <a:srgbClr val="C7674B">
                      <a:lumMod val="50000"/>
                    </a:srgbClr>
                  </a:buClr>
                  <a:buNone/>
                  <a:defRPr/>
                </a:pPr>
                <a14:m>
                  <m:oMathPara xmlns:m="http://schemas.openxmlformats.org/officeDocument/2006/math">
                    <m:oMathParaPr>
                      <m:jc m:val="centerGroup"/>
                    </m:oMathParaPr>
                    <m:oMath xmlns:m="http://schemas.openxmlformats.org/officeDocument/2006/math">
                      <m:f>
                        <m:f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fPr>
                        <m:num>
                          <m:r>
                            <a:rPr lang="en-US" altLang="zh-CN" sz="1400" b="0" i="1" smtClean="0">
                              <a:solidFill>
                                <a:sysClr val="windowText" lastClr="000000"/>
                              </a:solidFill>
                              <a:latin typeface="Cambria Math" panose="02040503050406030204" pitchFamily="18" charset="0"/>
                              <a:ea typeface="楷体" panose="02010609060101010101" pitchFamily="49" charset="-122"/>
                            </a:rPr>
                            <m:t>𝑅𝐶</m:t>
                          </m:r>
                          <m:r>
                            <a:rPr lang="en-US" altLang="zh-CN" sz="1400" b="0" i="1" smtClean="0">
                              <a:solidFill>
                                <a:sysClr val="windowText" lastClr="000000"/>
                              </a:solidFill>
                              <a:latin typeface="Cambria Math" panose="02040503050406030204" pitchFamily="18" charset="0"/>
                              <a:ea typeface="楷体" panose="02010609060101010101" pitchFamily="49" charset="-122"/>
                            </a:rPr>
                            <m:t>1</m:t>
                          </m:r>
                        </m:num>
                        <m:den>
                          <m:r>
                            <a:rPr lang="en-US" altLang="zh-CN" sz="1400" b="0" i="1" smtClean="0">
                              <a:solidFill>
                                <a:sysClr val="windowText" lastClr="000000"/>
                              </a:solidFill>
                              <a:latin typeface="Cambria Math" panose="02040503050406030204" pitchFamily="18" charset="0"/>
                              <a:ea typeface="楷体" panose="02010609060101010101" pitchFamily="49" charset="-122"/>
                            </a:rPr>
                            <m:t>𝑅𝐶</m:t>
                          </m:r>
                          <m:r>
                            <a:rPr lang="en-US" altLang="zh-CN" sz="1400" b="0" i="1" smtClean="0">
                              <a:solidFill>
                                <a:sysClr val="windowText" lastClr="000000"/>
                              </a:solidFill>
                              <a:latin typeface="Cambria Math" panose="02040503050406030204" pitchFamily="18" charset="0"/>
                              <a:ea typeface="楷体" panose="02010609060101010101" pitchFamily="49" charset="-122"/>
                            </a:rPr>
                            <m:t>2</m:t>
                          </m:r>
                        </m:den>
                      </m:f>
                      <m:r>
                        <a:rPr lang="en-US" altLang="zh-CN" sz="1400" b="0" i="1" smtClean="0">
                          <a:solidFill>
                            <a:sysClr val="windowText" lastClr="000000"/>
                          </a:solidFill>
                          <a:latin typeface="Cambria Math" panose="02040503050406030204" pitchFamily="18" charset="0"/>
                          <a:ea typeface="楷体" panose="02010609060101010101" pitchFamily="49" charset="-122"/>
                        </a:rPr>
                        <m:t>=</m:t>
                      </m:r>
                      <m:f>
                        <m:f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fPr>
                        <m:num>
                          <m:sSubSup>
                            <m:sSubSup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Sup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up>
                              <m:r>
                                <a:rPr lang="en-US" altLang="zh-CN" sz="1400" b="0" i="1" smtClean="0">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r>
                            <a:rPr lang="en-US" altLang="zh-CN" sz="1400" i="1">
                              <a:solidFill>
                                <a:sysClr val="windowText" lastClr="000000"/>
                              </a:solidFill>
                              <a:latin typeface="Cambria Math" panose="02040503050406030204" pitchFamily="18" charset="0"/>
                              <a:ea typeface="楷体" panose="02010609060101010101" pitchFamily="49" charset="-122"/>
                            </a:rPr>
                            <m:t>+</m:t>
                          </m:r>
                          <m:sSub>
                            <m:sSub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𝑤</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12</m:t>
                              </m:r>
                            </m:sub>
                          </m:sSub>
                        </m:num>
                        <m:den>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sSubSup>
                            <m:sSubSupPr>
                              <m:ctrlPr>
                                <a:rPr lang="en-US" altLang="zh-CN" sz="1400" i="1">
                                  <a:solidFill>
                                    <a:sysClr val="windowText" lastClr="000000"/>
                                  </a:solidFill>
                                  <a:latin typeface="Cambria Math" panose="02040503050406030204" pitchFamily="18" charset="0"/>
                                  <a:ea typeface="楷体" panose="02010609060101010101" pitchFamily="49" charset="-122"/>
                                </a:rPr>
                              </m:ctrlPr>
                            </m:sSubSup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up>
                              <m:r>
                                <a:rPr lang="en-US" altLang="zh-CN" sz="1400" i="1">
                                  <a:solidFill>
                                    <a:sysClr val="windowText" lastClr="000000"/>
                                  </a:solidFill>
                                  <a:latin typeface="Cambria Math" panose="02040503050406030204" pitchFamily="18" charset="0"/>
                                  <a:ea typeface="楷体" panose="02010609060101010101" pitchFamily="49" charset="-122"/>
                                </a:rPr>
                                <m:t>2</m:t>
                              </m:r>
                            </m:sup>
                          </m:sSubSup>
                          <m:r>
                            <a:rPr lang="en-US" altLang="zh-CN" sz="1400" i="1">
                              <a:solidFill>
                                <a:sysClr val="windowText" lastClr="000000"/>
                              </a:solidFill>
                              <a:latin typeface="Cambria Math" panose="02040503050406030204" pitchFamily="18" charset="0"/>
                              <a:ea typeface="楷体" panose="02010609060101010101" pitchFamily="49" charset="-122"/>
                            </a:rPr>
                            <m:t>+</m:t>
                          </m:r>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1</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𝑤</m:t>
                              </m:r>
                            </m:e>
                            <m:sub>
                              <m:r>
                                <a:rPr lang="en-US" altLang="zh-CN" sz="1400" i="1">
                                  <a:solidFill>
                                    <a:sysClr val="windowText" lastClr="000000"/>
                                  </a:solidFill>
                                  <a:latin typeface="Cambria Math" panose="02040503050406030204" pitchFamily="18" charset="0"/>
                                  <a:ea typeface="楷体" panose="02010609060101010101" pitchFamily="49" charset="-122"/>
                                </a:rPr>
                                <m:t>2</m:t>
                              </m:r>
                            </m:sub>
                          </m:sSub>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m:rPr>
                                  <m:sty m:val="p"/>
                                </m:rPr>
                                <a:rPr lang="en-US" altLang="zh-CN" sz="1400" i="1">
                                  <a:solidFill>
                                    <a:sysClr val="windowText" lastClr="000000"/>
                                  </a:solidFill>
                                  <a:latin typeface="Cambria Math" panose="02040503050406030204" pitchFamily="18" charset="0"/>
                                  <a:ea typeface="楷体" panose="02010609060101010101" pitchFamily="49" charset="-122"/>
                                </a:rPr>
                                <m:t>σ</m:t>
                              </m:r>
                            </m:e>
                            <m:sub>
                              <m:r>
                                <a:rPr lang="en-US" altLang="zh-CN" sz="1400" i="1">
                                  <a:solidFill>
                                    <a:sysClr val="windowText" lastClr="000000"/>
                                  </a:solidFill>
                                  <a:latin typeface="Cambria Math" panose="02040503050406030204" pitchFamily="18" charset="0"/>
                                  <a:ea typeface="楷体" panose="02010609060101010101" pitchFamily="49" charset="-122"/>
                                </a:rPr>
                                <m:t>12</m:t>
                              </m:r>
                            </m:sub>
                          </m:sSub>
                        </m:den>
                      </m:f>
                      <m:r>
                        <a:rPr lang="en-US" altLang="zh-CN" sz="1400" b="0" i="1" smtClean="0">
                          <a:solidFill>
                            <a:sysClr val="windowText" lastClr="000000"/>
                          </a:solidFill>
                          <a:latin typeface="Cambria Math" panose="02040503050406030204" pitchFamily="18" charset="0"/>
                          <a:ea typeface="楷体" panose="02010609060101010101" pitchFamily="49" charset="-122"/>
                        </a:rPr>
                        <m:t>=</m:t>
                      </m:r>
                      <m:f>
                        <m:f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fPr>
                        <m:num>
                          <m:sSub>
                            <m:sSub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𝑏</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1</m:t>
                              </m:r>
                            </m:sub>
                          </m:sSub>
                        </m:num>
                        <m:den>
                          <m:sSub>
                            <m:sSubPr>
                              <m:ctrlPr>
                                <a:rPr lang="en-US" altLang="zh-CN" sz="1400" b="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𝑏</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2</m:t>
                              </m:r>
                            </m:sub>
                          </m:sSub>
                        </m:den>
                      </m:f>
                    </m:oMath>
                  </m:oMathPara>
                </a14:m>
                <a:endParaRPr lang="en-US" altLang="zh-CN" sz="1400" dirty="0">
                  <a:solidFill>
                    <a:sysClr val="windowText" lastClr="000000"/>
                  </a:solidFill>
                  <a:ea typeface="楷体" panose="02010609060101010101" pitchFamily="49" charset="-122"/>
                </a:endParaRPr>
              </a:p>
              <a:p>
                <a:pPr>
                  <a:lnSpc>
                    <a:spcPct val="150000"/>
                  </a:lnSpc>
                  <a:spcBef>
                    <a:spcPts val="0"/>
                  </a:spcBef>
                  <a:buClr>
                    <a:srgbClr val="C7674B">
                      <a:lumMod val="50000"/>
                    </a:srgbClr>
                  </a:buClr>
                  <a:buFont typeface="Wingdings" panose="05000000000000000000" pitchFamily="2" charset="2"/>
                  <a:buChar char="n"/>
                  <a:defRPr/>
                </a:pPr>
                <a:r>
                  <a:rPr lang="zh-CN" altLang="en-US" sz="1400" dirty="0">
                    <a:solidFill>
                      <a:sysClr val="windowText" lastClr="000000"/>
                    </a:solidFill>
                    <a:ea typeface="楷体" panose="02010609060101010101" pitchFamily="49" charset="-122"/>
                  </a:rPr>
                  <a:t>可以看出，</a:t>
                </a:r>
                <a:r>
                  <a:rPr lang="en-US" altLang="zh-CN" sz="1400" dirty="0">
                    <a:solidFill>
                      <a:sysClr val="windowText" lastClr="000000"/>
                    </a:solidFill>
                    <a:ea typeface="楷体" panose="02010609060101010101" pitchFamily="49" charset="-122"/>
                  </a:rPr>
                  <a:t>RC1+RC2=1</a:t>
                </a:r>
              </a:p>
              <a:p>
                <a:pPr>
                  <a:lnSpc>
                    <a:spcPct val="150000"/>
                  </a:lnSpc>
                  <a:spcBef>
                    <a:spcPts val="0"/>
                  </a:spcBef>
                  <a:buClr>
                    <a:srgbClr val="C7674B">
                      <a:lumMod val="50000"/>
                    </a:srgbClr>
                  </a:buClr>
                  <a:buFont typeface="Wingdings" panose="05000000000000000000" pitchFamily="2" charset="2"/>
                  <a:buChar char="n"/>
                  <a:defRPr/>
                </a:pPr>
                <a:r>
                  <a:rPr lang="zh-CN" altLang="en-US" sz="1400" dirty="0">
                    <a:solidFill>
                      <a:sysClr val="windowText" lastClr="000000"/>
                    </a:solidFill>
                    <a:ea typeface="楷体" panose="02010609060101010101" pitchFamily="49" charset="-122"/>
                  </a:rPr>
                  <a:t>本策略将投资时钟观点与风险预算模型结合的方法为如下：</a:t>
                </a:r>
                <a:endParaRPr lang="en-US" altLang="zh-CN" sz="1400" dirty="0">
                  <a:solidFill>
                    <a:sysClr val="windowText" lastClr="000000"/>
                  </a:solidFill>
                  <a:ea typeface="楷体" panose="02010609060101010101" pitchFamily="49" charset="-122"/>
                </a:endParaRPr>
              </a:p>
              <a:p>
                <a:pPr>
                  <a:lnSpc>
                    <a:spcPct val="150000"/>
                  </a:lnSpc>
                  <a:spcBef>
                    <a:spcPts val="0"/>
                  </a:spcBef>
                  <a:buClr>
                    <a:srgbClr val="C7674B">
                      <a:lumMod val="50000"/>
                    </a:srgbClr>
                  </a:buClr>
                  <a:buFont typeface="Wingdings" panose="05000000000000000000" pitchFamily="2" charset="2"/>
                  <a:buChar char="Ø"/>
                  <a:defRPr/>
                </a:pPr>
                <a:r>
                  <a:rPr lang="zh-CN" altLang="en-US" sz="1400" dirty="0">
                    <a:solidFill>
                      <a:sysClr val="windowText" lastClr="000000"/>
                    </a:solidFill>
                    <a:ea typeface="楷体" panose="02010609060101010101" pitchFamily="49" charset="-122"/>
                  </a:rPr>
                  <a:t>根据投资时钟的观点，如果对</a:t>
                </a:r>
                <a14:m>
                  <m:oMath xmlns:m="http://schemas.openxmlformats.org/officeDocument/2006/math">
                    <m:sSub>
                      <m:sSub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𝑏</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𝑖</m:t>
                        </m:r>
                      </m:sub>
                    </m:sSub>
                  </m:oMath>
                </a14:m>
                <a:r>
                  <a:rPr lang="zh-CN" altLang="en-US" sz="1400" dirty="0">
                    <a:solidFill>
                      <a:sysClr val="windowText" lastClr="000000"/>
                    </a:solidFill>
                    <a:ea typeface="楷体" panose="02010609060101010101" pitchFamily="49" charset="-122"/>
                  </a:rPr>
                  <a:t>资产持看多观点，则将</a:t>
                </a:r>
                <a14:m>
                  <m:oMath xmlns:m="http://schemas.openxmlformats.org/officeDocument/2006/math">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𝑏</m:t>
                        </m:r>
                      </m:e>
                      <m:sub>
                        <m:r>
                          <a:rPr lang="en-US" altLang="zh-CN" sz="1400" i="1">
                            <a:solidFill>
                              <a:sysClr val="windowText" lastClr="000000"/>
                            </a:solidFill>
                            <a:latin typeface="Cambria Math" panose="02040503050406030204" pitchFamily="18" charset="0"/>
                            <a:ea typeface="楷体" panose="02010609060101010101" pitchFamily="49" charset="-122"/>
                          </a:rPr>
                          <m:t>𝑖</m:t>
                        </m:r>
                      </m:sub>
                    </m:sSub>
                    <m:r>
                      <a:rPr lang="zh-CN" altLang="en-US" sz="1400" i="1" smtClean="0">
                        <a:solidFill>
                          <a:sysClr val="windowText" lastClr="000000"/>
                        </a:solidFill>
                        <a:latin typeface="Cambria Math" panose="02040503050406030204" pitchFamily="18" charset="0"/>
                        <a:ea typeface="楷体" panose="02010609060101010101" pitchFamily="49" charset="-122"/>
                      </a:rPr>
                      <m:t>的</m:t>
                    </m:r>
                  </m:oMath>
                </a14:m>
                <a:r>
                  <a:rPr lang="zh-CN" altLang="en-US" sz="1400" dirty="0">
                    <a:solidFill>
                      <a:sysClr val="windowText" lastClr="000000"/>
                    </a:solidFill>
                    <a:ea typeface="楷体" panose="02010609060101010101" pitchFamily="49" charset="-122"/>
                  </a:rPr>
                  <a:t>风险预算调整为</a:t>
                </a:r>
                <a14:m>
                  <m:oMath xmlns:m="http://schemas.openxmlformats.org/officeDocument/2006/math">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2</m:t>
                        </m:r>
                        <m:r>
                          <a:rPr lang="en-US" altLang="zh-CN" sz="1400" i="1">
                            <a:solidFill>
                              <a:sysClr val="windowText" lastClr="000000"/>
                            </a:solidFill>
                            <a:latin typeface="Cambria Math" panose="02040503050406030204" pitchFamily="18" charset="0"/>
                            <a:ea typeface="楷体" panose="02010609060101010101" pitchFamily="49" charset="-122"/>
                          </a:rPr>
                          <m:t>𝑏</m:t>
                        </m:r>
                      </m:e>
                      <m:sub>
                        <m:r>
                          <a:rPr lang="en-US" altLang="zh-CN" sz="1400" i="1">
                            <a:solidFill>
                              <a:sysClr val="windowText" lastClr="000000"/>
                            </a:solidFill>
                            <a:latin typeface="Cambria Math" panose="02040503050406030204" pitchFamily="18" charset="0"/>
                            <a:ea typeface="楷体" panose="02010609060101010101" pitchFamily="49" charset="-122"/>
                          </a:rPr>
                          <m:t>𝑖</m:t>
                        </m:r>
                      </m:sub>
                    </m:sSub>
                  </m:oMath>
                </a14:m>
                <a:r>
                  <a:rPr lang="zh-CN" altLang="en-US" sz="1400" dirty="0">
                    <a:solidFill>
                      <a:sysClr val="windowText" lastClr="000000"/>
                    </a:solidFill>
                    <a:ea typeface="楷体" panose="02010609060101010101" pitchFamily="49" charset="-122"/>
                  </a:rPr>
                  <a:t>；若持看空观点，则将</a:t>
                </a:r>
                <a14:m>
                  <m:oMath xmlns:m="http://schemas.openxmlformats.org/officeDocument/2006/math">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i="1">
                            <a:solidFill>
                              <a:sysClr val="windowText" lastClr="000000"/>
                            </a:solidFill>
                            <a:latin typeface="Cambria Math" panose="02040503050406030204" pitchFamily="18" charset="0"/>
                            <a:ea typeface="楷体" panose="02010609060101010101" pitchFamily="49" charset="-122"/>
                          </a:rPr>
                          <m:t>𝑏</m:t>
                        </m:r>
                      </m:e>
                      <m:sub>
                        <m:r>
                          <a:rPr lang="en-US" altLang="zh-CN" sz="1400" i="1">
                            <a:solidFill>
                              <a:sysClr val="windowText" lastClr="000000"/>
                            </a:solidFill>
                            <a:latin typeface="Cambria Math" panose="02040503050406030204" pitchFamily="18" charset="0"/>
                            <a:ea typeface="楷体" panose="02010609060101010101" pitchFamily="49" charset="-122"/>
                          </a:rPr>
                          <m:t>𝑖</m:t>
                        </m:r>
                      </m:sub>
                    </m:sSub>
                  </m:oMath>
                </a14:m>
                <a:r>
                  <a:rPr lang="zh-CN" altLang="en-US" sz="1400" dirty="0">
                    <a:solidFill>
                      <a:sysClr val="windowText" lastClr="000000"/>
                    </a:solidFill>
                    <a:ea typeface="楷体" panose="02010609060101010101" pitchFamily="49" charset="-122"/>
                  </a:rPr>
                  <a:t>的风险预算调整为</a:t>
                </a:r>
                <a14:m>
                  <m:oMath xmlns:m="http://schemas.openxmlformats.org/officeDocument/2006/math">
                    <m:sSub>
                      <m:sSubPr>
                        <m:ctrlPr>
                          <a:rPr lang="en-US" altLang="zh-CN" sz="1400" i="1">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0.5</m:t>
                        </m:r>
                        <m:r>
                          <a:rPr lang="en-US" altLang="zh-CN" sz="1400" i="1">
                            <a:solidFill>
                              <a:sysClr val="windowText" lastClr="000000"/>
                            </a:solidFill>
                            <a:latin typeface="Cambria Math" panose="02040503050406030204" pitchFamily="18" charset="0"/>
                            <a:ea typeface="楷体" panose="02010609060101010101" pitchFamily="49" charset="-122"/>
                          </a:rPr>
                          <m:t>𝑏</m:t>
                        </m:r>
                      </m:e>
                      <m:sub>
                        <m:r>
                          <a:rPr lang="en-US" altLang="zh-CN" sz="1400" i="1">
                            <a:solidFill>
                              <a:sysClr val="windowText" lastClr="000000"/>
                            </a:solidFill>
                            <a:latin typeface="Cambria Math" panose="02040503050406030204" pitchFamily="18" charset="0"/>
                            <a:ea typeface="楷体" panose="02010609060101010101" pitchFamily="49" charset="-122"/>
                          </a:rPr>
                          <m:t>𝑖</m:t>
                        </m:r>
                      </m:sub>
                    </m:sSub>
                  </m:oMath>
                </a14:m>
                <a:r>
                  <a:rPr lang="zh-CN" altLang="en-US" sz="1400" dirty="0">
                    <a:solidFill>
                      <a:sysClr val="windowText" lastClr="000000"/>
                    </a:solidFill>
                    <a:ea typeface="楷体" panose="02010609060101010101" pitchFamily="49" charset="-122"/>
                  </a:rPr>
                  <a:t>；将调整过后的风险预算进行归一化，得到下一期配置的风险预算。</a:t>
                </a:r>
                <a:endParaRPr lang="en-US" altLang="zh-CN" sz="1400" dirty="0">
                  <a:solidFill>
                    <a:sysClr val="windowText" lastClr="000000"/>
                  </a:solidFill>
                  <a:ea typeface="楷体" panose="02010609060101010101" pitchFamily="49" charset="-122"/>
                </a:endParaRPr>
              </a:p>
              <a:p>
                <a:pPr>
                  <a:lnSpc>
                    <a:spcPct val="150000"/>
                  </a:lnSpc>
                  <a:spcBef>
                    <a:spcPts val="0"/>
                  </a:spcBef>
                  <a:buClr>
                    <a:srgbClr val="C7674B">
                      <a:lumMod val="50000"/>
                    </a:srgbClr>
                  </a:buClr>
                  <a:buFont typeface="Wingdings" panose="05000000000000000000" pitchFamily="2" charset="2"/>
                  <a:buChar char="Ø"/>
                  <a:defRPr/>
                </a:pPr>
                <a:r>
                  <a:rPr lang="zh-CN" altLang="en-US" sz="1400" dirty="0">
                    <a:solidFill>
                      <a:sysClr val="windowText" lastClr="000000"/>
                    </a:solidFill>
                    <a:ea typeface="楷体" panose="02010609060101010101" pitchFamily="49" charset="-122"/>
                  </a:rPr>
                  <a:t>例：初始股债风险预算为</a:t>
                </a:r>
                <a:r>
                  <a:rPr lang="en-US" altLang="zh-CN" sz="1400" dirty="0">
                    <a:solidFill>
                      <a:sysClr val="windowText" lastClr="000000"/>
                    </a:solidFill>
                    <a:ea typeface="楷体" panose="02010609060101010101" pitchFamily="49" charset="-122"/>
                  </a:rPr>
                  <a:t>[0.8,0.2]</a:t>
                </a:r>
                <a:r>
                  <a:rPr lang="zh-CN" altLang="en-US" sz="1400" dirty="0">
                    <a:solidFill>
                      <a:sysClr val="windowText" lastClr="000000"/>
                    </a:solidFill>
                    <a:ea typeface="楷体" panose="02010609060101010101" pitchFamily="49" charset="-122"/>
                  </a:rPr>
                  <a:t>，若处于信用扩张周期，新一期的风险预算将调整为</a:t>
                </a:r>
                <a:r>
                  <a:rPr lang="en-US" altLang="zh-CN" sz="1400" dirty="0">
                    <a:solidFill>
                      <a:sysClr val="windowText" lastClr="000000"/>
                    </a:solidFill>
                    <a:ea typeface="楷体" panose="02010609060101010101" pitchFamily="49" charset="-122"/>
                  </a:rPr>
                  <a:t>[1.6,0.2]</a:t>
                </a:r>
                <a:r>
                  <a:rPr lang="zh-CN" altLang="en-US" sz="1400" dirty="0">
                    <a:solidFill>
                      <a:sysClr val="windowText" lastClr="000000"/>
                    </a:solidFill>
                    <a:ea typeface="楷体" panose="02010609060101010101" pitchFamily="49" charset="-122"/>
                  </a:rPr>
                  <a:t>，归一化后，得到新的风险预算为</a:t>
                </a:r>
                <a:r>
                  <a:rPr lang="en-US" altLang="zh-CN" sz="1400" dirty="0">
                    <a:solidFill>
                      <a:sysClr val="windowText" lastClr="000000"/>
                    </a:solidFill>
                    <a:ea typeface="楷体" panose="02010609060101010101" pitchFamily="49" charset="-122"/>
                  </a:rPr>
                  <a:t>[0.89,0.11]</a:t>
                </a:r>
                <a:r>
                  <a:rPr lang="zh-CN" altLang="en-US" sz="1400" dirty="0">
                    <a:solidFill>
                      <a:sysClr val="windowText" lastClr="000000"/>
                    </a:solidFill>
                    <a:ea typeface="楷体" panose="02010609060101010101" pitchFamily="49" charset="-122"/>
                  </a:rPr>
                  <a:t>，再根据风险预算模型确定下一期的配置权重，进行配置</a:t>
                </a:r>
                <a:endParaRPr lang="en-US" altLang="zh-CN" sz="1400" dirty="0">
                  <a:solidFill>
                    <a:sysClr val="windowText" lastClr="000000"/>
                  </a:solidFill>
                  <a:ea typeface="楷体" panose="02010609060101010101" pitchFamily="49" charset="-122"/>
                </a:endParaRPr>
              </a:p>
              <a:p>
                <a:pPr marL="0" lvl="0" indent="0" algn="ctr">
                  <a:lnSpc>
                    <a:spcPct val="150000"/>
                  </a:lnSpc>
                  <a:spcBef>
                    <a:spcPts val="0"/>
                  </a:spcBef>
                  <a:buClr>
                    <a:srgbClr val="C7674B">
                      <a:lumMod val="50000"/>
                    </a:srgbClr>
                  </a:buClr>
                  <a:buNone/>
                  <a:defRPr/>
                </a:pPr>
                <a:endParaRPr lang="en-US" altLang="zh-CN" sz="1400" b="0" dirty="0">
                  <a:solidFill>
                    <a:sysClr val="windowText" lastClr="000000"/>
                  </a:solidFill>
                  <a:ea typeface="楷体" panose="02010609060101010101" pitchFamily="49" charset="-122"/>
                </a:endParaRPr>
              </a:p>
            </p:txBody>
          </p:sp>
        </mc:Choice>
        <mc:Fallback xmlns="">
          <p:sp>
            <p:nvSpPr>
              <p:cNvPr id="11" name="内容占位符 2">
                <a:extLst>
                  <a:ext uri="{FF2B5EF4-FFF2-40B4-BE49-F238E27FC236}">
                    <a16:creationId xmlns:a16="http://schemas.microsoft.com/office/drawing/2014/main" id="{5649CA06-E549-F1A9-AAAB-5ECD6FBFBE41}"/>
                  </a:ext>
                </a:extLst>
              </p:cNvPr>
              <p:cNvSpPr txBox="1">
                <a:spLocks noRot="1" noChangeAspect="1" noMove="1" noResize="1" noEditPoints="1" noAdjustHandles="1" noChangeArrowheads="1" noChangeShapeType="1" noTextEdit="1"/>
              </p:cNvSpPr>
              <p:nvPr/>
            </p:nvSpPr>
            <p:spPr>
              <a:xfrm>
                <a:off x="265794" y="812246"/>
                <a:ext cx="8612409" cy="5733908"/>
              </a:xfrm>
              <a:prstGeom prst="rect">
                <a:avLst/>
              </a:prstGeom>
              <a:blipFill>
                <a:blip r:embed="rId2"/>
                <a:stretch>
                  <a:fillRect l="-142" r="-2337" b="-18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687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股债性价比</a:t>
            </a:r>
          </a:p>
        </p:txBody>
      </p:sp>
      <p:sp>
        <p:nvSpPr>
          <p:cNvPr id="11" name="内容占位符 2">
            <a:extLst>
              <a:ext uri="{FF2B5EF4-FFF2-40B4-BE49-F238E27FC236}">
                <a16:creationId xmlns:a16="http://schemas.microsoft.com/office/drawing/2014/main" id="{5649CA06-E549-F1A9-AAAB-5ECD6FBFBE41}"/>
              </a:ext>
            </a:extLst>
          </p:cNvPr>
          <p:cNvSpPr txBox="1">
            <a:spLocks/>
          </p:cNvSpPr>
          <p:nvPr/>
        </p:nvSpPr>
        <p:spPr>
          <a:xfrm>
            <a:off x="265794" y="812246"/>
            <a:ext cx="8612409" cy="5733908"/>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lvl="0" indent="0" algn="ctr">
              <a:lnSpc>
                <a:spcPct val="150000"/>
              </a:lnSpc>
              <a:spcBef>
                <a:spcPts val="0"/>
              </a:spcBef>
              <a:buClr>
                <a:srgbClr val="C7674B">
                  <a:lumMod val="50000"/>
                </a:srgbClr>
              </a:buClr>
              <a:buNone/>
              <a:defRPr/>
            </a:pPr>
            <a:endParaRPr lang="en-US" altLang="zh-CN" sz="1400" b="0" dirty="0">
              <a:solidFill>
                <a:sysClr val="windowText" lastClr="000000"/>
              </a:solidFill>
              <a:ea typeface="楷体" panose="02010609060101010101" pitchFamily="49" charset="-122"/>
            </a:endParaRP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2E8A6CA7-7923-C26B-8883-2F36866DC8D3}"/>
                  </a:ext>
                </a:extLst>
              </p:cNvPr>
              <p:cNvSpPr txBox="1">
                <a:spLocks/>
              </p:cNvSpPr>
              <p:nvPr/>
            </p:nvSpPr>
            <p:spPr>
              <a:xfrm>
                <a:off x="265795" y="801922"/>
                <a:ext cx="8612409" cy="2616754"/>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股债性价比计算方法为：</a:t>
                </a:r>
                <a14:m>
                  <m:oMath xmlns:m="http://schemas.openxmlformats.org/officeDocument/2006/math">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𝐸𝑃𝑅</m:t>
                    </m:r>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m:t>
                    </m:r>
                    <m:f>
                      <m:fPr>
                        <m:ctrlP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ctrlPr>
                      </m:fPr>
                      <m:num>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𝐸</m:t>
                        </m:r>
                      </m:num>
                      <m:den>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𝑃</m:t>
                        </m:r>
                      </m:den>
                    </m:f>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m:t>
                    </m:r>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𝑅</m:t>
                    </m:r>
                  </m:oMath>
                </a14:m>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，其中，</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E</a:t>
                </a:r>
                <a:r>
                  <a:rPr lang="en-US" altLang="zh-CN" sz="1400" noProof="0" dirty="0">
                    <a:solidFill>
                      <a:sysClr val="windowText" lastClr="000000"/>
                    </a:solidFill>
                    <a:ea typeface="楷体" panose="02010609060101010101" pitchFamily="49" charset="-122"/>
                  </a:rPr>
                  <a:t>/P</a:t>
                </a:r>
                <a:r>
                  <a:rPr lang="zh-CN" altLang="en-US" sz="1400" noProof="0" dirty="0">
                    <a:solidFill>
                      <a:sysClr val="windowText" lastClr="000000"/>
                    </a:solidFill>
                    <a:ea typeface="楷体" panose="02010609060101010101" pitchFamily="49" charset="-122"/>
                  </a:rPr>
                  <a:t>为股票指数市盈率倒数，</a:t>
                </a:r>
                <a:r>
                  <a:rPr lang="en-US" altLang="zh-CN" sz="1400" noProof="0" dirty="0">
                    <a:solidFill>
                      <a:sysClr val="windowText" lastClr="000000"/>
                    </a:solidFill>
                    <a:ea typeface="楷体" panose="02010609060101010101" pitchFamily="49" charset="-122"/>
                  </a:rPr>
                  <a:t>R</a:t>
                </a:r>
                <a:r>
                  <a:rPr lang="zh-CN" altLang="en-US" sz="1400" noProof="0" dirty="0">
                    <a:solidFill>
                      <a:sysClr val="windowText" lastClr="000000"/>
                    </a:solidFill>
                    <a:ea typeface="楷体" panose="02010609060101010101" pitchFamily="49" charset="-122"/>
                  </a:rPr>
                  <a:t>为</a:t>
                </a:r>
                <a:r>
                  <a:rPr lang="en-US" altLang="zh-CN" sz="1400" noProof="0" dirty="0">
                    <a:solidFill>
                      <a:sysClr val="windowText" lastClr="000000"/>
                    </a:solidFill>
                    <a:ea typeface="楷体" panose="02010609060101010101" pitchFamily="49" charset="-122"/>
                  </a:rPr>
                  <a:t>10</a:t>
                </a:r>
                <a:r>
                  <a:rPr lang="zh-CN" altLang="en-US" sz="1400" noProof="0" dirty="0">
                    <a:solidFill>
                      <a:sysClr val="windowText" lastClr="000000"/>
                    </a:solidFill>
                    <a:ea typeface="楷体" panose="02010609060101010101" pitchFamily="49" charset="-122"/>
                  </a:rPr>
                  <a:t>年期国债到期收益率。</a:t>
                </a:r>
                <a:r>
                  <a:rPr lang="en-US" altLang="zh-CN" sz="1400" noProof="0" dirty="0">
                    <a:solidFill>
                      <a:sysClr val="windowText" lastClr="000000"/>
                    </a:solidFill>
                    <a:ea typeface="楷体" panose="02010609060101010101" pitchFamily="49" charset="-122"/>
                  </a:rPr>
                  <a:t>EPR</a:t>
                </a:r>
                <a:r>
                  <a:rPr lang="zh-CN" altLang="en-US" sz="1400" noProof="0" dirty="0">
                    <a:solidFill>
                      <a:sysClr val="windowText" lastClr="000000"/>
                    </a:solidFill>
                    <a:ea typeface="楷体" panose="02010609060101010101" pitchFamily="49" charset="-122"/>
                  </a:rPr>
                  <a:t>是市场投资组合收益率与无风险收益率的差额</a:t>
                </a:r>
                <a:endParaRPr lang="en-US" altLang="zh-CN" sz="1400" noProof="0" dirty="0">
                  <a:solidFill>
                    <a:sysClr val="windowText" lastClr="000000"/>
                  </a:solidFill>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lang="zh-CN" altLang="en-US" sz="1400" noProof="0" dirty="0">
                    <a:solidFill>
                      <a:sysClr val="windowText" lastClr="000000"/>
                    </a:solidFill>
                    <a:ea typeface="楷体" panose="02010609060101010101" pitchFamily="49" charset="-122"/>
                  </a:rPr>
                  <a:t>这个指标衡量的是权益资产和债券资产的性价比，当</a:t>
                </a:r>
                <a:r>
                  <a:rPr lang="en-US" altLang="zh-CN" sz="1400" noProof="0" dirty="0">
                    <a:solidFill>
                      <a:sysClr val="windowText" lastClr="000000"/>
                    </a:solidFill>
                    <a:ea typeface="楷体" panose="02010609060101010101" pitchFamily="49" charset="-122"/>
                  </a:rPr>
                  <a:t>EPR</a:t>
                </a:r>
                <a:r>
                  <a:rPr lang="zh-CN" altLang="en-US" sz="1400" noProof="0" dirty="0">
                    <a:solidFill>
                      <a:sysClr val="windowText" lastClr="000000"/>
                    </a:solidFill>
                    <a:ea typeface="楷体" panose="02010609060101010101" pitchFamily="49" charset="-122"/>
                  </a:rPr>
                  <a:t>升高到一定点位时，权益资产性价比高于债券资产；当</a:t>
                </a:r>
                <a:r>
                  <a:rPr lang="en-US" altLang="zh-CN" sz="1400" noProof="0" dirty="0">
                    <a:solidFill>
                      <a:sysClr val="windowText" lastClr="000000"/>
                    </a:solidFill>
                    <a:ea typeface="楷体" panose="02010609060101010101" pitchFamily="49" charset="-122"/>
                  </a:rPr>
                  <a:t>EPR</a:t>
                </a:r>
                <a:r>
                  <a:rPr lang="zh-CN" altLang="en-US" sz="1400" noProof="0" dirty="0">
                    <a:solidFill>
                      <a:sysClr val="windowText" lastClr="000000"/>
                    </a:solidFill>
                    <a:ea typeface="楷体" panose="02010609060101010101" pitchFamily="49" charset="-122"/>
                  </a:rPr>
                  <a:t>降低到一定点位时，权益资产性价比低于债券资产</a:t>
                </a:r>
                <a:endParaRPr lang="en-US" altLang="zh-CN" sz="1400" noProof="0" dirty="0">
                  <a:solidFill>
                    <a:sysClr val="windowText" lastClr="000000"/>
                  </a:solidFill>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dirty="0">
                    <a:ln>
                      <a:noFill/>
                    </a:ln>
                    <a:solidFill>
                      <a:sysClr val="windowText" lastClr="000000"/>
                    </a:solidFill>
                    <a:effectLst/>
                    <a:uLnTx/>
                    <a:uFillTx/>
                    <a:ea typeface="楷体" panose="02010609060101010101" pitchFamily="49" charset="-122"/>
                  </a:rPr>
                  <a:t>在本策略中，为了控制极端估值情况的影响，当</a:t>
                </a:r>
                <a:r>
                  <a:rPr kumimoji="0" lang="en-US" altLang="zh-CN" sz="1400" i="0" u="none" strike="noStrike" kern="1200" cap="none" spc="0" normalizeH="0" baseline="0" dirty="0">
                    <a:ln>
                      <a:noFill/>
                    </a:ln>
                    <a:solidFill>
                      <a:sysClr val="windowText" lastClr="000000"/>
                    </a:solidFill>
                    <a:effectLst/>
                    <a:uLnTx/>
                    <a:uFillTx/>
                    <a:ea typeface="楷体" panose="02010609060101010101" pitchFamily="49" charset="-122"/>
                  </a:rPr>
                  <a:t>EPR</a:t>
                </a:r>
                <a:r>
                  <a:rPr kumimoji="0" lang="zh-CN" altLang="en-US" sz="1400" i="0" u="none" strike="noStrike" kern="1200" cap="none" spc="0" normalizeH="0" baseline="0" dirty="0">
                    <a:ln>
                      <a:noFill/>
                    </a:ln>
                    <a:solidFill>
                      <a:sysClr val="windowText" lastClr="000000"/>
                    </a:solidFill>
                    <a:effectLst/>
                    <a:uLnTx/>
                    <a:uFillTx/>
                    <a:ea typeface="楷体" panose="02010609060101010101" pitchFamily="49" charset="-122"/>
                  </a:rPr>
                  <a:t>处于滚动</a:t>
                </a:r>
                <a:r>
                  <a:rPr kumimoji="0" lang="en-US" altLang="zh-CN" sz="1400" i="0" u="none" strike="noStrike" kern="1200" cap="none" spc="0" normalizeH="0" baseline="0" dirty="0">
                    <a:ln>
                      <a:noFill/>
                    </a:ln>
                    <a:solidFill>
                      <a:sysClr val="windowText" lastClr="000000"/>
                    </a:solidFill>
                    <a:effectLst/>
                    <a:uLnTx/>
                    <a:uFillTx/>
                    <a:ea typeface="楷体" panose="02010609060101010101" pitchFamily="49" charset="-122"/>
                  </a:rPr>
                  <a:t>3</a:t>
                </a:r>
                <a:r>
                  <a:rPr kumimoji="0" lang="zh-CN" altLang="en-US" sz="1400" i="0" u="none" strike="noStrike" kern="1200" cap="none" spc="0" normalizeH="0" baseline="0" dirty="0">
                    <a:ln>
                      <a:noFill/>
                    </a:ln>
                    <a:solidFill>
                      <a:sysClr val="windowText" lastClr="000000"/>
                    </a:solidFill>
                    <a:effectLst/>
                    <a:uLnTx/>
                    <a:uFillTx/>
                    <a:ea typeface="楷体" panose="02010609060101010101" pitchFamily="49" charset="-122"/>
                  </a:rPr>
                  <a:t>年历史分位数的后</a:t>
                </a:r>
                <a:r>
                  <a:rPr kumimoji="0" lang="en-US" altLang="zh-CN" sz="1400" i="0" u="none" strike="noStrike" kern="1200" cap="none" spc="0" normalizeH="0" baseline="0" dirty="0">
                    <a:ln>
                      <a:noFill/>
                    </a:ln>
                    <a:solidFill>
                      <a:sysClr val="windowText" lastClr="000000"/>
                    </a:solidFill>
                    <a:effectLst/>
                    <a:uLnTx/>
                    <a:uFillTx/>
                    <a:ea typeface="楷体" panose="02010609060101010101" pitchFamily="49" charset="-122"/>
                  </a:rPr>
                  <a:t>5%</a:t>
                </a:r>
                <a:r>
                  <a:rPr kumimoji="0" lang="zh-CN" altLang="en-US" sz="1400" i="0" u="none" strike="noStrike" kern="1200" cap="none" spc="0" normalizeH="0" baseline="0" dirty="0">
                    <a:ln>
                      <a:noFill/>
                    </a:ln>
                    <a:solidFill>
                      <a:sysClr val="windowText" lastClr="000000"/>
                    </a:solidFill>
                    <a:effectLst/>
                    <a:uLnTx/>
                    <a:uFillTx/>
                    <a:ea typeface="楷体" panose="02010609060101010101" pitchFamily="49" charset="-122"/>
                  </a:rPr>
                  <a:t>时，将对股票的风险预算降低</a:t>
                </a:r>
                <a:r>
                  <a:rPr kumimoji="0" lang="en-US" altLang="zh-CN" sz="1400" i="0" u="none" strike="noStrike" kern="1200" cap="none" spc="0" normalizeH="0" baseline="0" dirty="0">
                    <a:ln>
                      <a:noFill/>
                    </a:ln>
                    <a:solidFill>
                      <a:sysClr val="windowText" lastClr="000000"/>
                    </a:solidFill>
                    <a:effectLst/>
                    <a:uLnTx/>
                    <a:uFillTx/>
                    <a:ea typeface="楷体" panose="02010609060101010101" pitchFamily="49" charset="-122"/>
                  </a:rPr>
                  <a:t>50%</a:t>
                </a: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lang="zh-CN" altLang="en-US" sz="1400" dirty="0">
                    <a:solidFill>
                      <a:sysClr val="windowText" lastClr="000000"/>
                    </a:solidFill>
                    <a:ea typeface="楷体" panose="02010609060101010101" pitchFamily="49" charset="-122"/>
                  </a:rPr>
                  <a:t>以</a:t>
                </a:r>
                <a:r>
                  <a:rPr lang="en-US" altLang="zh-CN" sz="1400" dirty="0">
                    <a:solidFill>
                      <a:sysClr val="windowText" lastClr="000000"/>
                    </a:solidFill>
                    <a:ea typeface="楷体" panose="02010609060101010101" pitchFamily="49" charset="-122"/>
                  </a:rPr>
                  <a:t>wind</a:t>
                </a:r>
                <a:r>
                  <a:rPr lang="zh-CN" altLang="en-US" sz="1400" dirty="0">
                    <a:solidFill>
                      <a:sysClr val="windowText" lastClr="000000"/>
                    </a:solidFill>
                    <a:ea typeface="楷体" panose="02010609060101010101" pitchFamily="49" charset="-122"/>
                  </a:rPr>
                  <a:t>全</a:t>
                </a:r>
                <a:r>
                  <a:rPr lang="en-US" altLang="zh-CN" sz="1400" dirty="0">
                    <a:solidFill>
                      <a:sysClr val="windowText" lastClr="000000"/>
                    </a:solidFill>
                    <a:ea typeface="楷体" panose="02010609060101010101" pitchFamily="49" charset="-122"/>
                  </a:rPr>
                  <a:t>A</a:t>
                </a:r>
                <a:r>
                  <a:rPr lang="zh-CN" altLang="en-US" sz="1400" dirty="0">
                    <a:solidFill>
                      <a:sysClr val="windowText" lastClr="000000"/>
                    </a:solidFill>
                    <a:ea typeface="楷体" panose="02010609060101010101" pitchFamily="49" charset="-122"/>
                  </a:rPr>
                  <a:t>为例，股债性价比计算结果如图所示</a:t>
                </a:r>
                <a:endParaRPr lang="en-US" altLang="zh-CN" sz="1400" dirty="0">
                  <a:solidFill>
                    <a:sysClr val="windowText" lastClr="000000"/>
                  </a:solidFill>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endPar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endParaRPr>
              </a:p>
            </p:txBody>
          </p:sp>
        </mc:Choice>
        <mc:Fallback xmlns="">
          <p:sp>
            <p:nvSpPr>
              <p:cNvPr id="4" name="内容占位符 2">
                <a:extLst>
                  <a:ext uri="{FF2B5EF4-FFF2-40B4-BE49-F238E27FC236}">
                    <a16:creationId xmlns:a16="http://schemas.microsoft.com/office/drawing/2014/main" id="{2E8A6CA7-7923-C26B-8883-2F36866DC8D3}"/>
                  </a:ext>
                </a:extLst>
              </p:cNvPr>
              <p:cNvSpPr txBox="1">
                <a:spLocks noRot="1" noChangeAspect="1" noMove="1" noResize="1" noEditPoints="1" noAdjustHandles="1" noChangeArrowheads="1" noChangeShapeType="1" noTextEdit="1"/>
              </p:cNvSpPr>
              <p:nvPr/>
            </p:nvSpPr>
            <p:spPr>
              <a:xfrm>
                <a:off x="265795" y="801922"/>
                <a:ext cx="8612409" cy="2616754"/>
              </a:xfrm>
              <a:prstGeom prst="rect">
                <a:avLst/>
              </a:prstGeom>
              <a:blipFill>
                <a:blip r:embed="rId2"/>
                <a:stretch>
                  <a:fillRect l="-142" r="-28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0132F04A-6990-F71B-FA57-6CFC5969AE5E}"/>
              </a:ext>
            </a:extLst>
          </p:cNvPr>
          <p:cNvPicPr>
            <a:picLocks noChangeAspect="1"/>
          </p:cNvPicPr>
          <p:nvPr/>
        </p:nvPicPr>
        <p:blipFill>
          <a:blip r:embed="rId3"/>
          <a:stretch>
            <a:fillRect/>
          </a:stretch>
        </p:blipFill>
        <p:spPr>
          <a:xfrm>
            <a:off x="1955248" y="3418676"/>
            <a:ext cx="5233504" cy="3063239"/>
          </a:xfrm>
          <a:prstGeom prst="rect">
            <a:avLst/>
          </a:prstGeom>
        </p:spPr>
      </p:pic>
    </p:spTree>
    <p:extLst>
      <p:ext uri="{BB962C8B-B14F-4D97-AF65-F5344CB8AC3E}">
        <p14:creationId xmlns:p14="http://schemas.microsoft.com/office/powerpoint/2010/main" val="54379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回测结果</a:t>
            </a:r>
          </a:p>
        </p:txBody>
      </p:sp>
      <p:sp>
        <p:nvSpPr>
          <p:cNvPr id="11" name="内容占位符 2">
            <a:extLst>
              <a:ext uri="{FF2B5EF4-FFF2-40B4-BE49-F238E27FC236}">
                <a16:creationId xmlns:a16="http://schemas.microsoft.com/office/drawing/2014/main" id="{5649CA06-E549-F1A9-AAAB-5ECD6FBFBE41}"/>
              </a:ext>
            </a:extLst>
          </p:cNvPr>
          <p:cNvSpPr txBox="1">
            <a:spLocks/>
          </p:cNvSpPr>
          <p:nvPr/>
        </p:nvSpPr>
        <p:spPr>
          <a:xfrm>
            <a:off x="265794" y="812246"/>
            <a:ext cx="8612409" cy="5733908"/>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lvl="0" indent="0" algn="ctr">
              <a:lnSpc>
                <a:spcPct val="150000"/>
              </a:lnSpc>
              <a:spcBef>
                <a:spcPts val="0"/>
              </a:spcBef>
              <a:buClr>
                <a:srgbClr val="C7674B">
                  <a:lumMod val="50000"/>
                </a:srgbClr>
              </a:buClr>
              <a:buNone/>
              <a:defRPr/>
            </a:pPr>
            <a:endParaRPr lang="en-US" altLang="zh-CN" sz="1400" b="0" dirty="0">
              <a:solidFill>
                <a:sysClr val="windowText" lastClr="000000"/>
              </a:solidFill>
              <a:ea typeface="楷体" panose="02010609060101010101" pitchFamily="49" charset="-122"/>
            </a:endParaRPr>
          </a:p>
        </p:txBody>
      </p:sp>
      <p:sp>
        <p:nvSpPr>
          <p:cNvPr id="4" name="内容占位符 2">
            <a:extLst>
              <a:ext uri="{FF2B5EF4-FFF2-40B4-BE49-F238E27FC236}">
                <a16:creationId xmlns:a16="http://schemas.microsoft.com/office/drawing/2014/main" id="{2E8A6CA7-7923-C26B-8883-2F36866DC8D3}"/>
              </a:ext>
            </a:extLst>
          </p:cNvPr>
          <p:cNvSpPr txBox="1">
            <a:spLocks/>
          </p:cNvSpPr>
          <p:nvPr/>
        </p:nvSpPr>
        <p:spPr>
          <a:xfrm>
            <a:off x="265795" y="801922"/>
            <a:ext cx="8612409" cy="731910"/>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依照前述逻辑进行回测，股票指数取</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wind</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全</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A(881001.WI)</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，债券指数取中债新综合</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(CBA00101.CS)</a:t>
            </a:r>
            <a:r>
              <a:rPr lang="zh-CN" altLang="en-US" sz="1400" dirty="0">
                <a:solidFill>
                  <a:sysClr val="windowText" lastClr="000000"/>
                </a:solidFill>
                <a:ea typeface="楷体" panose="02010609060101010101" pitchFamily="49" charset="-122"/>
              </a:rPr>
              <a:t>；股、债</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风险预算基准选取</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[0.8,0.2]</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（大约股债配比为</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20%</a:t>
            </a:r>
            <a:r>
              <a:rPr lang="en-US" altLang="zh-CN" sz="1400" dirty="0">
                <a:solidFill>
                  <a:sysClr val="windowText" lastClr="000000"/>
                </a:solidFill>
                <a:ea typeface="楷体" panose="02010609060101010101" pitchFamily="49" charset="-122"/>
              </a:rPr>
              <a:t>:80%</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a:t>
            </a:r>
            <a:r>
              <a:rPr lang="zh-CN" altLang="en-US" sz="1400" dirty="0">
                <a:solidFill>
                  <a:sysClr val="windowText" lastClr="000000"/>
                </a:solidFill>
                <a:ea typeface="楷体" panose="02010609060101010101" pitchFamily="49" charset="-122"/>
              </a:rPr>
              <a:t>；</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从</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2015</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年</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6</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月回测至</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2022</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年</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4</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月，回测结果如下所示</a:t>
            </a:r>
          </a:p>
        </p:txBody>
      </p:sp>
      <p:pic>
        <p:nvPicPr>
          <p:cNvPr id="2050" name="Picture 2">
            <a:extLst>
              <a:ext uri="{FF2B5EF4-FFF2-40B4-BE49-F238E27FC236}">
                <a16:creationId xmlns:a16="http://schemas.microsoft.com/office/drawing/2014/main" id="{6C13E726-A951-EF59-0839-46D0E446D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892" y="1818815"/>
            <a:ext cx="4642813" cy="2763119"/>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a:extLst>
              <a:ext uri="{FF2B5EF4-FFF2-40B4-BE49-F238E27FC236}">
                <a16:creationId xmlns:a16="http://schemas.microsoft.com/office/drawing/2014/main" id="{755A3B38-8BA4-8CE2-D4BB-C18E47494990}"/>
              </a:ext>
            </a:extLst>
          </p:cNvPr>
          <p:cNvSpPr txBox="1">
            <a:spLocks/>
          </p:cNvSpPr>
          <p:nvPr/>
        </p:nvSpPr>
        <p:spPr>
          <a:xfrm>
            <a:off x="314095" y="4581934"/>
            <a:ext cx="8612409" cy="450216"/>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lang="zh-CN" altLang="en-US" sz="1400" dirty="0">
                <a:solidFill>
                  <a:sysClr val="windowText" lastClr="000000"/>
                </a:solidFill>
                <a:ea typeface="楷体" panose="02010609060101010101" pitchFamily="49" charset="-122"/>
              </a:rPr>
              <a:t>回测结果数据如下</a:t>
            </a:r>
            <a:endPar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endParaRPr>
          </a:p>
        </p:txBody>
      </p:sp>
      <p:pic>
        <p:nvPicPr>
          <p:cNvPr id="3" name="图片 2">
            <a:extLst>
              <a:ext uri="{FF2B5EF4-FFF2-40B4-BE49-F238E27FC236}">
                <a16:creationId xmlns:a16="http://schemas.microsoft.com/office/drawing/2014/main" id="{B84870C2-660D-BC7B-093A-C42BFD62588D}"/>
              </a:ext>
            </a:extLst>
          </p:cNvPr>
          <p:cNvPicPr>
            <a:picLocks noChangeAspect="1"/>
          </p:cNvPicPr>
          <p:nvPr/>
        </p:nvPicPr>
        <p:blipFill>
          <a:blip r:embed="rId3"/>
          <a:stretch>
            <a:fillRect/>
          </a:stretch>
        </p:blipFill>
        <p:spPr>
          <a:xfrm>
            <a:off x="2617459" y="5229915"/>
            <a:ext cx="3909081" cy="942002"/>
          </a:xfrm>
          <a:prstGeom prst="rect">
            <a:avLst/>
          </a:prstGeom>
        </p:spPr>
      </p:pic>
    </p:spTree>
    <p:extLst>
      <p:ext uri="{BB962C8B-B14F-4D97-AF65-F5344CB8AC3E}">
        <p14:creationId xmlns:p14="http://schemas.microsoft.com/office/powerpoint/2010/main" val="3072556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美林时钟介绍</a:t>
            </a:r>
          </a:p>
        </p:txBody>
      </p:sp>
      <p:sp>
        <p:nvSpPr>
          <p:cNvPr id="7" name="内容占位符 2">
            <a:extLst>
              <a:ext uri="{FF2B5EF4-FFF2-40B4-BE49-F238E27FC236}">
                <a16:creationId xmlns:a16="http://schemas.microsoft.com/office/drawing/2014/main" id="{38F5330E-F629-62A6-3717-D70B597651D7}"/>
              </a:ext>
            </a:extLst>
          </p:cNvPr>
          <p:cNvSpPr txBox="1">
            <a:spLocks/>
          </p:cNvSpPr>
          <p:nvPr/>
        </p:nvSpPr>
        <p:spPr>
          <a:xfrm>
            <a:off x="265795" y="687186"/>
            <a:ext cx="8612409" cy="1679496"/>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美林时钟理论中，根据经济增长与通货膨胀可以将经济划分为四种状态：</a:t>
            </a:r>
            <a:endParaRPr kumimoji="0" lang="en-US" altLang="zh-CN" sz="1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衰退期：</a:t>
            </a: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经济下行，通胀下行，此时应该配置债券，做空商品</a:t>
            </a:r>
            <a:endParaRPr kumimoji="0" lang="en-US" altLang="zh-CN"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lang="zh-CN" altLang="en-US" sz="1400" b="1" dirty="0">
                <a:solidFill>
                  <a:sysClr val="windowText" lastClr="000000"/>
                </a:solidFill>
                <a:latin typeface="楷体" panose="02010609060101010101" pitchFamily="49" charset="-122"/>
                <a:ea typeface="楷体" panose="02010609060101010101" pitchFamily="49" charset="-122"/>
              </a:rPr>
              <a:t>复苏期：</a:t>
            </a:r>
            <a:r>
              <a:rPr lang="zh-CN" altLang="en-US" sz="1400" dirty="0">
                <a:solidFill>
                  <a:sysClr val="windowText" lastClr="000000"/>
                </a:solidFill>
                <a:latin typeface="楷体" panose="02010609060101010101" pitchFamily="49" charset="-122"/>
                <a:ea typeface="楷体" panose="02010609060101010101" pitchFamily="49" charset="-122"/>
              </a:rPr>
              <a:t>经济上行，通胀下行，此时应该配置股票，做空现金</a:t>
            </a:r>
            <a:endParaRPr lang="en-US" altLang="zh-CN" sz="1400" dirty="0">
              <a:solidFill>
                <a:sysClr val="windowText" lastClr="000000"/>
              </a:solidFill>
              <a:latin typeface="楷体" panose="02010609060101010101" pitchFamily="49" charset="-122"/>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过热期：</a:t>
            </a: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经济上行，通胀上行，此时应该配置商品，做空债券</a:t>
            </a:r>
            <a:endParaRPr kumimoji="0" lang="en-US" altLang="zh-CN"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lang="zh-CN" altLang="en-US" sz="1400" b="1" dirty="0">
                <a:solidFill>
                  <a:sysClr val="windowText" lastClr="000000"/>
                </a:solidFill>
                <a:latin typeface="楷体" panose="02010609060101010101" pitchFamily="49" charset="-122"/>
                <a:ea typeface="楷体" panose="02010609060101010101" pitchFamily="49" charset="-122"/>
              </a:rPr>
              <a:t>滞涨期：</a:t>
            </a:r>
            <a:r>
              <a:rPr lang="zh-CN" altLang="en-US" sz="1400" dirty="0">
                <a:solidFill>
                  <a:sysClr val="windowText" lastClr="000000"/>
                </a:solidFill>
                <a:latin typeface="楷体" panose="02010609060101010101" pitchFamily="49" charset="-122"/>
                <a:ea typeface="楷体" panose="02010609060101010101" pitchFamily="49" charset="-122"/>
              </a:rPr>
              <a:t>经济下行，通胀上行，此时应该配置现金，做空股票</a:t>
            </a:r>
            <a:endParaRPr lang="en-US" altLang="zh-CN" sz="1400" dirty="0">
              <a:solidFill>
                <a:sysClr val="windowText" lastClr="000000"/>
              </a:solidFill>
              <a:latin typeface="楷体" panose="02010609060101010101" pitchFamily="49" charset="-122"/>
              <a:ea typeface="楷体" panose="02010609060101010101" pitchFamily="49" charset="-122"/>
            </a:endParaRPr>
          </a:p>
          <a:p>
            <a:pPr>
              <a:lnSpc>
                <a:spcPct val="150000"/>
              </a:lnSpc>
              <a:spcBef>
                <a:spcPts val="0"/>
              </a:spcBef>
              <a:buClr>
                <a:srgbClr val="C7674B">
                  <a:lumMod val="50000"/>
                </a:srgbClr>
              </a:buClr>
              <a:buFont typeface="Wingdings" panose="05000000000000000000" pitchFamily="2" charset="2"/>
              <a:buChar char="n"/>
              <a:defRPr/>
            </a:pPr>
            <a:r>
              <a:rPr kumimoji="0" lang="zh-CN" altLang="en-US" sz="1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美林时钟和大多宏观因子模型相通的地方在于它们都在探究宏观经济变量与不同资产收益率之间的关系</a:t>
            </a:r>
            <a:endPar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F888E435-B1A4-342B-53FC-E058AB6E3F3B}"/>
              </a:ext>
            </a:extLst>
          </p:cNvPr>
          <p:cNvPicPr>
            <a:picLocks noChangeAspect="1"/>
          </p:cNvPicPr>
          <p:nvPr/>
        </p:nvPicPr>
        <p:blipFill>
          <a:blip r:embed="rId2"/>
          <a:stretch>
            <a:fillRect/>
          </a:stretch>
        </p:blipFill>
        <p:spPr>
          <a:xfrm>
            <a:off x="2506270" y="2830057"/>
            <a:ext cx="4131458" cy="3716097"/>
          </a:xfrm>
          <a:prstGeom prst="rect">
            <a:avLst/>
          </a:prstGeom>
        </p:spPr>
      </p:pic>
    </p:spTree>
    <p:extLst>
      <p:ext uri="{BB962C8B-B14F-4D97-AF65-F5344CB8AC3E}">
        <p14:creationId xmlns:p14="http://schemas.microsoft.com/office/powerpoint/2010/main" val="364352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宏观因子的构建：指标库构建</a:t>
            </a:r>
          </a:p>
        </p:txBody>
      </p:sp>
      <p:sp>
        <p:nvSpPr>
          <p:cNvPr id="7" name="内容占位符 2">
            <a:extLst>
              <a:ext uri="{FF2B5EF4-FFF2-40B4-BE49-F238E27FC236}">
                <a16:creationId xmlns:a16="http://schemas.microsoft.com/office/drawing/2014/main" id="{38F5330E-F629-62A6-3717-D70B597651D7}"/>
              </a:ext>
            </a:extLst>
          </p:cNvPr>
          <p:cNvSpPr txBox="1">
            <a:spLocks/>
          </p:cNvSpPr>
          <p:nvPr/>
        </p:nvSpPr>
        <p:spPr>
          <a:xfrm>
            <a:off x="265795" y="865019"/>
            <a:ext cx="8612409" cy="904547"/>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lang="zh-CN" altLang="en-US" sz="1400" dirty="0">
                <a:solidFill>
                  <a:sysClr val="windowText" lastClr="000000"/>
                </a:solidFill>
                <a:ea typeface="楷体" panose="02010609060101010101" pitchFamily="49" charset="-122"/>
              </a:rPr>
              <a:t>本策略所构建的宏观领先因子包括增长、通胀、信用、货币四个维度。</a:t>
            </a:r>
            <a:endParaRPr lang="en-US" altLang="zh-CN" sz="1400" dirty="0">
              <a:solidFill>
                <a:sysClr val="windowText" lastClr="000000"/>
              </a:solidFill>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对于以上四个维度，筛选</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500</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余个宏观指标。详细构成如下图所示</a:t>
            </a:r>
          </a:p>
        </p:txBody>
      </p:sp>
      <p:pic>
        <p:nvPicPr>
          <p:cNvPr id="3" name="图片 2">
            <a:extLst>
              <a:ext uri="{FF2B5EF4-FFF2-40B4-BE49-F238E27FC236}">
                <a16:creationId xmlns:a16="http://schemas.microsoft.com/office/drawing/2014/main" id="{D7DF3941-B903-A8BD-748E-9CE63A922381}"/>
              </a:ext>
            </a:extLst>
          </p:cNvPr>
          <p:cNvPicPr>
            <a:picLocks noChangeAspect="1"/>
          </p:cNvPicPr>
          <p:nvPr/>
        </p:nvPicPr>
        <p:blipFill>
          <a:blip r:embed="rId2"/>
          <a:stretch>
            <a:fillRect/>
          </a:stretch>
        </p:blipFill>
        <p:spPr>
          <a:xfrm>
            <a:off x="592664" y="1900356"/>
            <a:ext cx="7958667" cy="3850968"/>
          </a:xfrm>
          <a:prstGeom prst="rect">
            <a:avLst/>
          </a:prstGeom>
        </p:spPr>
      </p:pic>
      <p:graphicFrame>
        <p:nvGraphicFramePr>
          <p:cNvPr id="8" name="表格 7">
            <a:extLst>
              <a:ext uri="{FF2B5EF4-FFF2-40B4-BE49-F238E27FC236}">
                <a16:creationId xmlns:a16="http://schemas.microsoft.com/office/drawing/2014/main" id="{9B266431-4438-DA27-45F8-3C0C39B054E7}"/>
              </a:ext>
            </a:extLst>
          </p:cNvPr>
          <p:cNvGraphicFramePr>
            <a:graphicFrameLocks noGrp="1"/>
          </p:cNvGraphicFramePr>
          <p:nvPr>
            <p:extLst>
              <p:ext uri="{D42A27DB-BD31-4B8C-83A1-F6EECF244321}">
                <p14:modId xmlns:p14="http://schemas.microsoft.com/office/powerpoint/2010/main" val="140528010"/>
              </p:ext>
            </p:extLst>
          </p:nvPr>
        </p:nvGraphicFramePr>
        <p:xfrm>
          <a:off x="265795" y="6256371"/>
          <a:ext cx="8612409" cy="289783"/>
        </p:xfrm>
        <a:graphic>
          <a:graphicData uri="http://schemas.openxmlformats.org/drawingml/2006/table">
            <a:tbl>
              <a:tblPr firstRow="1" bandRow="1"/>
              <a:tblGrid>
                <a:gridCol w="8612409">
                  <a:extLst>
                    <a:ext uri="{9D8B030D-6E8A-4147-A177-3AD203B41FA5}">
                      <a16:colId xmlns:a16="http://schemas.microsoft.com/office/drawing/2014/main" val="20000"/>
                    </a:ext>
                  </a:extLst>
                </a:gridCol>
              </a:tblGrid>
              <a:tr h="289783">
                <a:tc>
                  <a:txBody>
                    <a:bodyPr/>
                    <a:lstStyle>
                      <a:lvl1pPr marL="0" algn="l" defTabSz="1019007" rtl="0" eaLnBrk="1" latinLnBrk="0" hangingPunct="1">
                        <a:defRPr sz="2000" kern="1200">
                          <a:solidFill>
                            <a:schemeClr val="tx1"/>
                          </a:solidFill>
                          <a:latin typeface="Calibri"/>
                        </a:defRPr>
                      </a:lvl1pPr>
                      <a:lvl2pPr marL="509504" algn="l" defTabSz="1019007" rtl="0" eaLnBrk="1" latinLnBrk="0" hangingPunct="1">
                        <a:defRPr sz="2000" kern="1200">
                          <a:solidFill>
                            <a:schemeClr val="tx1"/>
                          </a:solidFill>
                          <a:latin typeface="Calibri"/>
                        </a:defRPr>
                      </a:lvl2pPr>
                      <a:lvl3pPr marL="1019007" algn="l" defTabSz="1019007" rtl="0" eaLnBrk="1" latinLnBrk="0" hangingPunct="1">
                        <a:defRPr sz="2000" kern="1200">
                          <a:solidFill>
                            <a:schemeClr val="tx1"/>
                          </a:solidFill>
                          <a:latin typeface="Calibri"/>
                        </a:defRPr>
                      </a:lvl3pPr>
                      <a:lvl4pPr marL="1528511" algn="l" defTabSz="1019007" rtl="0" eaLnBrk="1" latinLnBrk="0" hangingPunct="1">
                        <a:defRPr sz="2000" kern="1200">
                          <a:solidFill>
                            <a:schemeClr val="tx1"/>
                          </a:solidFill>
                          <a:latin typeface="Calibri"/>
                        </a:defRPr>
                      </a:lvl4pPr>
                      <a:lvl5pPr marL="2038015" algn="l" defTabSz="1019007" rtl="0" eaLnBrk="1" latinLnBrk="0" hangingPunct="1">
                        <a:defRPr sz="2000" kern="1200">
                          <a:solidFill>
                            <a:schemeClr val="tx1"/>
                          </a:solidFill>
                          <a:latin typeface="Calibri"/>
                        </a:defRPr>
                      </a:lvl5pPr>
                      <a:lvl6pPr marL="2547518" algn="l" defTabSz="1019007" rtl="0" eaLnBrk="1" latinLnBrk="0" hangingPunct="1">
                        <a:defRPr sz="2000" kern="1200">
                          <a:solidFill>
                            <a:schemeClr val="tx1"/>
                          </a:solidFill>
                          <a:latin typeface="Calibri"/>
                        </a:defRPr>
                      </a:lvl6pPr>
                      <a:lvl7pPr marL="3057022" algn="l" defTabSz="1019007" rtl="0" eaLnBrk="1" latinLnBrk="0" hangingPunct="1">
                        <a:defRPr sz="2000" kern="1200">
                          <a:solidFill>
                            <a:schemeClr val="tx1"/>
                          </a:solidFill>
                          <a:latin typeface="Calibri"/>
                        </a:defRPr>
                      </a:lvl7pPr>
                      <a:lvl8pPr marL="3566526" algn="l" defTabSz="1019007" rtl="0" eaLnBrk="1" latinLnBrk="0" hangingPunct="1">
                        <a:defRPr sz="2000" kern="1200">
                          <a:solidFill>
                            <a:schemeClr val="tx1"/>
                          </a:solidFill>
                          <a:latin typeface="Calibri"/>
                        </a:defRPr>
                      </a:lvl8pPr>
                      <a:lvl9pPr marL="4076029" algn="l" defTabSz="1019007" rtl="0" eaLnBrk="1" latinLnBrk="0" hangingPunct="1">
                        <a:defRPr sz="2000" kern="1200">
                          <a:solidFill>
                            <a:schemeClr val="tx1"/>
                          </a:solidFill>
                          <a:latin typeface="Calibri"/>
                        </a:defRPr>
                      </a:lvl9pPr>
                    </a:lstStyle>
                    <a:p>
                      <a:pPr marL="0" marR="0" indent="0" algn="l" defTabSz="742950" rtl="0" eaLnBrk="1" fontAlgn="auto" latinLnBrk="0" hangingPunct="1">
                        <a:lnSpc>
                          <a:spcPct val="100000"/>
                        </a:lnSpc>
                        <a:spcBef>
                          <a:spcPts val="0"/>
                        </a:spcBef>
                        <a:spcAft>
                          <a:spcPts val="0"/>
                        </a:spcAft>
                        <a:buClrTx/>
                        <a:buSzTx/>
                        <a:buFontTx/>
                        <a:buNone/>
                        <a:tabLst/>
                        <a:defRPr/>
                      </a:pPr>
                      <a:r>
                        <a:rPr lang="zh-CN" altLang="en-US" sz="800" b="0" dirty="0">
                          <a:solidFill>
                            <a:srgbClr val="640000"/>
                          </a:solidFill>
                          <a:latin typeface="Times New Roman" panose="02020603050405020304" pitchFamily="18" charset="0"/>
                          <a:ea typeface="楷体" panose="02010609060101010101" pitchFamily="49" charset="-122"/>
                          <a:cs typeface="Times New Roman" panose="02020603050405020304" pitchFamily="18" charset="0"/>
                        </a:rPr>
                        <a:t>注：上图来源于华泰证券研报，此处的指标筛选结果借助了华泰证券、国盛证券的研究成果</a:t>
                      </a:r>
                      <a:endParaRPr lang="zh-CN" altLang="en-US" sz="800" b="1" dirty="0">
                        <a:solidFill>
                          <a:srgbClr val="640000"/>
                        </a:solidFill>
                        <a:latin typeface="Times New Roman" panose="02020603050405020304" pitchFamily="18" charset="0"/>
                        <a:ea typeface="楷体" panose="02010609060101010101" pitchFamily="49" charset="-122"/>
                        <a:cs typeface="Times New Roman" panose="02020603050405020304" pitchFamily="18" charset="0"/>
                      </a:endParaRPr>
                    </a:p>
                  </a:txBody>
                  <a:tcPr marL="0" marR="0" marT="36000" marB="36000">
                    <a:lnL>
                      <a:noFill/>
                    </a:lnL>
                    <a:lnR>
                      <a:noFill/>
                    </a:lnR>
                    <a:lnT w="6350" cap="flat" cmpd="sng" algn="ctr">
                      <a:solidFill>
                        <a:srgbClr val="64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750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宏观因子的构建：指标处理流程</a:t>
            </a:r>
          </a:p>
        </p:txBody>
      </p:sp>
      <p:sp>
        <p:nvSpPr>
          <p:cNvPr id="7" name="内容占位符 2">
            <a:extLst>
              <a:ext uri="{FF2B5EF4-FFF2-40B4-BE49-F238E27FC236}">
                <a16:creationId xmlns:a16="http://schemas.microsoft.com/office/drawing/2014/main" id="{38F5330E-F629-62A6-3717-D70B597651D7}"/>
              </a:ext>
            </a:extLst>
          </p:cNvPr>
          <p:cNvSpPr txBox="1">
            <a:spLocks/>
          </p:cNvSpPr>
          <p:nvPr/>
        </p:nvSpPr>
        <p:spPr>
          <a:xfrm>
            <a:off x="265794" y="812246"/>
            <a:ext cx="8612409" cy="2248588"/>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总体来说，宏观指标处理细节包括以下几个步骤：</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lang="en-US" altLang="zh-CN" sz="1400" dirty="0">
                <a:solidFill>
                  <a:sysClr val="windowText" lastClr="000000"/>
                </a:solidFill>
                <a:ea typeface="楷体" panose="02010609060101010101" pitchFamily="49" charset="-122"/>
              </a:rPr>
              <a:t>1</a:t>
            </a:r>
            <a:r>
              <a:rPr lang="zh-CN" altLang="en-US" sz="1400" dirty="0">
                <a:solidFill>
                  <a:sysClr val="windowText" lastClr="000000"/>
                </a:solidFill>
                <a:ea typeface="楷体" panose="02010609060101010101" pitchFamily="49" charset="-122"/>
              </a:rPr>
              <a:t>）下载数据，统一口径：将所有数据统一为总量口径或价格口径</a:t>
            </a:r>
            <a:endParaRPr lang="en-US" altLang="zh-CN" sz="1400" dirty="0">
              <a:solidFill>
                <a:sysClr val="windowText" lastClr="000000"/>
              </a:solidFill>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2</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）季节性检验：利用方差分析，检验指标是否存在显著季节性</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lang="en-US" altLang="zh-CN" sz="1400" dirty="0">
                <a:solidFill>
                  <a:sysClr val="windowText" lastClr="000000"/>
                </a:solidFill>
                <a:ea typeface="楷体" panose="02010609060101010101" pitchFamily="49" charset="-122"/>
              </a:rPr>
              <a:t>3</a:t>
            </a:r>
            <a:r>
              <a:rPr lang="zh-CN" altLang="en-US" sz="1400" dirty="0">
                <a:solidFill>
                  <a:sysClr val="windowText" lastClr="000000"/>
                </a:solidFill>
                <a:ea typeface="楷体" panose="02010609060101010101" pitchFamily="49" charset="-122"/>
              </a:rPr>
              <a:t>）季节性调整：若存在季节性，使用</a:t>
            </a:r>
            <a:r>
              <a:rPr lang="en-US" altLang="zh-CN" sz="1400" dirty="0">
                <a:solidFill>
                  <a:sysClr val="windowText" lastClr="000000"/>
                </a:solidFill>
                <a:ea typeface="楷体" panose="02010609060101010101" pitchFamily="49" charset="-122"/>
              </a:rPr>
              <a:t>X-11</a:t>
            </a:r>
            <a:r>
              <a:rPr lang="zh-CN" altLang="en-US" sz="1400" dirty="0">
                <a:solidFill>
                  <a:sysClr val="windowText" lastClr="000000"/>
                </a:solidFill>
                <a:ea typeface="楷体" panose="02010609060101010101" pitchFamily="49" charset="-122"/>
              </a:rPr>
              <a:t>法提取趋势项和循环项</a:t>
            </a:r>
            <a:endParaRPr lang="en-US" altLang="zh-CN" sz="1400" dirty="0">
              <a:solidFill>
                <a:sysClr val="windowText" lastClr="000000"/>
              </a:solidFill>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4</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HP</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滤波：进一步消除趋势项，提取循环项（重点关注循环项的周期波动）</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lang="en-US" altLang="zh-CN" sz="1400" dirty="0">
                <a:solidFill>
                  <a:sysClr val="windowText" lastClr="000000"/>
                </a:solidFill>
                <a:ea typeface="楷体" panose="02010609060101010101" pitchFamily="49" charset="-122"/>
              </a:rPr>
              <a:t>5</a:t>
            </a:r>
            <a:r>
              <a:rPr lang="zh-CN" altLang="en-US" sz="1400" dirty="0">
                <a:solidFill>
                  <a:sysClr val="windowText" lastClr="000000"/>
                </a:solidFill>
                <a:ea typeface="楷体" panose="02010609060101010101" pitchFamily="49" charset="-122"/>
              </a:rPr>
              <a:t>）取同比：将提取得到的循环项取同比</a:t>
            </a:r>
            <a:endPar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endParaRPr>
          </a:p>
        </p:txBody>
      </p:sp>
      <p:pic>
        <p:nvPicPr>
          <p:cNvPr id="1030" name="Picture 6">
            <a:extLst>
              <a:ext uri="{FF2B5EF4-FFF2-40B4-BE49-F238E27FC236}">
                <a16:creationId xmlns:a16="http://schemas.microsoft.com/office/drawing/2014/main" id="{5C1A82B4-DB81-6E88-94F3-AEE5E04E2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095" y="2814308"/>
            <a:ext cx="2206452"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1BAF9C2-F62C-6166-CCE9-23B6B1128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095" y="4769176"/>
            <a:ext cx="216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0FA7C17-FB33-8CAC-4CFF-319A92A70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0498" y="4769176"/>
            <a:ext cx="216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31EFC58-A650-A73E-181D-324480BB6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135" y="2804969"/>
            <a:ext cx="2229678"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1555389-AE88-87CD-F9EA-E9B9A6D607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3101" y="3694204"/>
            <a:ext cx="2241290" cy="1440000"/>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B8B07B4A-3E23-015F-D616-CC15A932FFC4}"/>
              </a:ext>
            </a:extLst>
          </p:cNvPr>
          <p:cNvSpPr/>
          <p:nvPr/>
        </p:nvSpPr>
        <p:spPr>
          <a:xfrm>
            <a:off x="2474095" y="5273512"/>
            <a:ext cx="802040" cy="24439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39C274FD-7478-C2D6-79A0-30D00A3C5F23}"/>
              </a:ext>
            </a:extLst>
          </p:cNvPr>
          <p:cNvSpPr/>
          <p:nvPr/>
        </p:nvSpPr>
        <p:spPr>
          <a:xfrm rot="5400000">
            <a:off x="1143230" y="4396113"/>
            <a:ext cx="501729" cy="24439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7B12851A-AAFE-BB51-6B75-1B6659170E16}"/>
              </a:ext>
            </a:extLst>
          </p:cNvPr>
          <p:cNvSpPr/>
          <p:nvPr/>
        </p:nvSpPr>
        <p:spPr>
          <a:xfrm rot="16200000">
            <a:off x="4223086" y="4386177"/>
            <a:ext cx="501729" cy="24439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24E23BA8-2295-CF5C-4288-B5FAE2338CEB}"/>
              </a:ext>
            </a:extLst>
          </p:cNvPr>
          <p:cNvSpPr/>
          <p:nvPr/>
        </p:nvSpPr>
        <p:spPr>
          <a:xfrm>
            <a:off x="5505813" y="4376320"/>
            <a:ext cx="606153" cy="24439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3E1144C-FD99-2607-4AA8-8208B44E14C9}"/>
              </a:ext>
            </a:extLst>
          </p:cNvPr>
          <p:cNvSpPr txBox="1"/>
          <p:nvPr/>
        </p:nvSpPr>
        <p:spPr>
          <a:xfrm>
            <a:off x="1516294" y="4364705"/>
            <a:ext cx="821795"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统一口径</a:t>
            </a:r>
          </a:p>
        </p:txBody>
      </p:sp>
      <p:sp>
        <p:nvSpPr>
          <p:cNvPr id="20" name="文本框 19">
            <a:extLst>
              <a:ext uri="{FF2B5EF4-FFF2-40B4-BE49-F238E27FC236}">
                <a16:creationId xmlns:a16="http://schemas.microsoft.com/office/drawing/2014/main" id="{CB84949B-139A-C7DD-7241-16E2AAD8E0DF}"/>
              </a:ext>
            </a:extLst>
          </p:cNvPr>
          <p:cNvSpPr txBox="1"/>
          <p:nvPr/>
        </p:nvSpPr>
        <p:spPr>
          <a:xfrm>
            <a:off x="2448574" y="5541507"/>
            <a:ext cx="897446"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季节性调整</a:t>
            </a:r>
          </a:p>
        </p:txBody>
      </p:sp>
      <p:sp>
        <p:nvSpPr>
          <p:cNvPr id="21" name="文本框 20">
            <a:extLst>
              <a:ext uri="{FF2B5EF4-FFF2-40B4-BE49-F238E27FC236}">
                <a16:creationId xmlns:a16="http://schemas.microsoft.com/office/drawing/2014/main" id="{7C678504-C1E3-E7A2-540E-632F03FD52C0}"/>
              </a:ext>
            </a:extLst>
          </p:cNvPr>
          <p:cNvSpPr txBox="1"/>
          <p:nvPr/>
        </p:nvSpPr>
        <p:spPr>
          <a:xfrm>
            <a:off x="3780367" y="4411744"/>
            <a:ext cx="610606" cy="253916"/>
          </a:xfrm>
          <a:prstGeom prst="rect">
            <a:avLst/>
          </a:prstGeom>
          <a:noFill/>
        </p:spPr>
        <p:txBody>
          <a:bodyPr wrap="square" rtlCol="0">
            <a:spAutoFit/>
          </a:bodyPr>
          <a:lstStyle/>
          <a:p>
            <a:r>
              <a:rPr lang="en-US" altLang="zh-CN" sz="1050" b="1" dirty="0">
                <a:latin typeface="楷体" panose="02010609060101010101" pitchFamily="49" charset="-122"/>
                <a:ea typeface="楷体" panose="02010609060101010101" pitchFamily="49" charset="-122"/>
              </a:rPr>
              <a:t>HP</a:t>
            </a:r>
            <a:r>
              <a:rPr lang="zh-CN" altLang="en-US" sz="1050" b="1" dirty="0">
                <a:latin typeface="楷体" panose="02010609060101010101" pitchFamily="49" charset="-122"/>
                <a:ea typeface="楷体" panose="02010609060101010101" pitchFamily="49" charset="-122"/>
              </a:rPr>
              <a:t>滤波</a:t>
            </a:r>
          </a:p>
        </p:txBody>
      </p:sp>
      <p:sp>
        <p:nvSpPr>
          <p:cNvPr id="22" name="文本框 21">
            <a:extLst>
              <a:ext uri="{FF2B5EF4-FFF2-40B4-BE49-F238E27FC236}">
                <a16:creationId xmlns:a16="http://schemas.microsoft.com/office/drawing/2014/main" id="{7E10F1A0-F4BA-6F47-4CC4-B7ED0A052F91}"/>
              </a:ext>
            </a:extLst>
          </p:cNvPr>
          <p:cNvSpPr txBox="1"/>
          <p:nvPr/>
        </p:nvSpPr>
        <p:spPr>
          <a:xfrm>
            <a:off x="5544764" y="4140489"/>
            <a:ext cx="532433"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同比</a:t>
            </a:r>
          </a:p>
        </p:txBody>
      </p:sp>
    </p:spTree>
    <p:extLst>
      <p:ext uri="{BB962C8B-B14F-4D97-AF65-F5344CB8AC3E}">
        <p14:creationId xmlns:p14="http://schemas.microsoft.com/office/powerpoint/2010/main" val="213818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宏观因子的构建：指标处理方法介绍</a:t>
            </a:r>
          </a:p>
        </p:txBody>
      </p:sp>
      <p:sp>
        <p:nvSpPr>
          <p:cNvPr id="7" name="内容占位符 2">
            <a:extLst>
              <a:ext uri="{FF2B5EF4-FFF2-40B4-BE49-F238E27FC236}">
                <a16:creationId xmlns:a16="http://schemas.microsoft.com/office/drawing/2014/main" id="{38F5330E-F629-62A6-3717-D70B597651D7}"/>
              </a:ext>
            </a:extLst>
          </p:cNvPr>
          <p:cNvSpPr txBox="1">
            <a:spLocks/>
          </p:cNvSpPr>
          <p:nvPr/>
        </p:nvSpPr>
        <p:spPr>
          <a:xfrm>
            <a:off x="265794" y="812246"/>
            <a:ext cx="8612409" cy="420720"/>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季节性的检验：使用方差分析进行检验。示例如下：</a:t>
            </a:r>
          </a:p>
        </p:txBody>
      </p:sp>
      <p:pic>
        <p:nvPicPr>
          <p:cNvPr id="10" name="图片 9">
            <a:extLst>
              <a:ext uri="{FF2B5EF4-FFF2-40B4-BE49-F238E27FC236}">
                <a16:creationId xmlns:a16="http://schemas.microsoft.com/office/drawing/2014/main" id="{8E89E054-0B77-03BC-3539-C9307096D952}"/>
              </a:ext>
            </a:extLst>
          </p:cNvPr>
          <p:cNvPicPr>
            <a:picLocks noChangeAspect="1"/>
          </p:cNvPicPr>
          <p:nvPr/>
        </p:nvPicPr>
        <p:blipFill>
          <a:blip r:embed="rId2"/>
          <a:stretch>
            <a:fillRect/>
          </a:stretch>
        </p:blipFill>
        <p:spPr>
          <a:xfrm>
            <a:off x="1922461" y="1347045"/>
            <a:ext cx="5299072" cy="1441510"/>
          </a:xfrm>
          <a:prstGeom prst="rect">
            <a:avLst/>
          </a:prstGeom>
        </p:spPr>
      </p:pic>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76389C2E-16EB-1203-0DC1-0CB2E7864ACA}"/>
                  </a:ext>
                </a:extLst>
              </p:cNvPr>
              <p:cNvSpPr txBox="1">
                <a:spLocks/>
              </p:cNvSpPr>
              <p:nvPr/>
            </p:nvSpPr>
            <p:spPr>
              <a:xfrm>
                <a:off x="265793" y="3509318"/>
                <a:ext cx="8612409" cy="2536436"/>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季节性调整：宏观指标往往包含趋势项（</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T</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）、循环项（</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C</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a:t>
                </a:r>
                <a:r>
                  <a:rPr lang="zh-CN" altLang="en-US" sz="1400" dirty="0">
                    <a:solidFill>
                      <a:sysClr val="windowText" lastClr="000000"/>
                    </a:solidFill>
                    <a:ea typeface="楷体" panose="02010609060101010101" pitchFamily="49" charset="-122"/>
                  </a:rPr>
                  <a:t>、季节项（</a:t>
                </a:r>
                <a:r>
                  <a:rPr lang="en-US" altLang="zh-CN" sz="1400" dirty="0">
                    <a:solidFill>
                      <a:sysClr val="windowText" lastClr="000000"/>
                    </a:solidFill>
                    <a:ea typeface="楷体" panose="02010609060101010101" pitchFamily="49" charset="-122"/>
                  </a:rPr>
                  <a:t>S</a:t>
                </a:r>
                <a:r>
                  <a:rPr lang="zh-CN" altLang="en-US" sz="1400" dirty="0">
                    <a:solidFill>
                      <a:sysClr val="windowText" lastClr="000000"/>
                    </a:solidFill>
                    <a:ea typeface="楷体" panose="02010609060101010101" pitchFamily="49" charset="-122"/>
                  </a:rPr>
                  <a:t>）和不规则项（</a:t>
                </a:r>
                <a:r>
                  <a:rPr lang="en-US" altLang="zh-CN" sz="1400" dirty="0">
                    <a:solidFill>
                      <a:sysClr val="windowText" lastClr="000000"/>
                    </a:solidFill>
                    <a:ea typeface="楷体" panose="02010609060101010101" pitchFamily="49" charset="-122"/>
                  </a:rPr>
                  <a:t>I</a:t>
                </a:r>
                <a:r>
                  <a:rPr lang="zh-CN" altLang="en-US" sz="1400" dirty="0">
                    <a:solidFill>
                      <a:sysClr val="windowText" lastClr="000000"/>
                    </a:solidFill>
                    <a:ea typeface="楷体" panose="02010609060101010101" pitchFamily="49" charset="-122"/>
                  </a:rPr>
                  <a:t>），使用乘法模型可以分解为：</a:t>
                </a:r>
                <a14:m>
                  <m:oMath xmlns:m="http://schemas.openxmlformats.org/officeDocument/2006/math">
                    <m:r>
                      <a:rPr lang="en-US" altLang="zh-CN" sz="1400" b="0" i="1" smtClean="0">
                        <a:solidFill>
                          <a:sysClr val="windowText" lastClr="000000"/>
                        </a:solidFill>
                        <a:latin typeface="Cambria Math" panose="02040503050406030204" pitchFamily="18" charset="0"/>
                        <a:ea typeface="楷体" panose="02010609060101010101" pitchFamily="49" charset="-122"/>
                      </a:rPr>
                      <m:t>𝑌</m:t>
                    </m:r>
                    <m:r>
                      <a:rPr lang="en-US" altLang="zh-CN" sz="1400" b="0" i="1" smtClean="0">
                        <a:solidFill>
                          <a:sysClr val="windowText" lastClr="000000"/>
                        </a:solidFill>
                        <a:latin typeface="Cambria Math" panose="02040503050406030204" pitchFamily="18" charset="0"/>
                        <a:ea typeface="楷体" panose="02010609060101010101" pitchFamily="49" charset="-122"/>
                      </a:rPr>
                      <m:t>=</m:t>
                    </m:r>
                    <m:r>
                      <a:rPr lang="en-US" altLang="zh-CN" sz="1400" b="0" i="1" smtClean="0">
                        <a:solidFill>
                          <a:sysClr val="windowText" lastClr="000000"/>
                        </a:solidFill>
                        <a:latin typeface="Cambria Math" panose="02040503050406030204" pitchFamily="18" charset="0"/>
                        <a:ea typeface="楷体" panose="02010609060101010101" pitchFamily="49" charset="-122"/>
                      </a:rPr>
                      <m:t>𝑇</m:t>
                    </m:r>
                    <m:r>
                      <a:rPr lang="en-US" altLang="zh-CN" sz="1400" b="0" i="1" smtClean="0">
                        <a:solidFill>
                          <a:sysClr val="windowText" lastClr="000000"/>
                        </a:solidFill>
                        <a:latin typeface="Cambria Math" panose="02040503050406030204" pitchFamily="18" charset="0"/>
                        <a:ea typeface="Cambria Math" panose="02040503050406030204" pitchFamily="18" charset="0"/>
                      </a:rPr>
                      <m:t>×</m:t>
                    </m:r>
                    <m:r>
                      <a:rPr lang="en-US" altLang="zh-CN" sz="1400" b="0" i="1" smtClean="0">
                        <a:solidFill>
                          <a:sysClr val="windowText" lastClr="000000"/>
                        </a:solidFill>
                        <a:latin typeface="Cambria Math" panose="02040503050406030204" pitchFamily="18" charset="0"/>
                        <a:ea typeface="Cambria Math" panose="02040503050406030204" pitchFamily="18" charset="0"/>
                      </a:rPr>
                      <m:t>𝐶</m:t>
                    </m:r>
                    <m:r>
                      <a:rPr lang="en-US" altLang="zh-CN" sz="1400" b="0" i="1" smtClean="0">
                        <a:solidFill>
                          <a:sysClr val="windowText" lastClr="000000"/>
                        </a:solidFill>
                        <a:latin typeface="Cambria Math" panose="02040503050406030204" pitchFamily="18" charset="0"/>
                        <a:ea typeface="Cambria Math" panose="02040503050406030204" pitchFamily="18" charset="0"/>
                      </a:rPr>
                      <m:t>×</m:t>
                    </m:r>
                    <m:r>
                      <a:rPr lang="en-US" altLang="zh-CN" sz="1400" b="0" i="1" smtClean="0">
                        <a:solidFill>
                          <a:sysClr val="windowText" lastClr="000000"/>
                        </a:solidFill>
                        <a:latin typeface="Cambria Math" panose="02040503050406030204" pitchFamily="18" charset="0"/>
                        <a:ea typeface="Cambria Math" panose="02040503050406030204" pitchFamily="18" charset="0"/>
                      </a:rPr>
                      <m:t>𝑆</m:t>
                    </m:r>
                    <m:r>
                      <a:rPr lang="en-US" altLang="zh-CN" sz="1400" b="0" i="1" smtClean="0">
                        <a:solidFill>
                          <a:sysClr val="windowText" lastClr="000000"/>
                        </a:solidFill>
                        <a:latin typeface="Cambria Math" panose="02040503050406030204" pitchFamily="18" charset="0"/>
                        <a:ea typeface="Cambria Math" panose="02040503050406030204" pitchFamily="18" charset="0"/>
                      </a:rPr>
                      <m:t>×</m:t>
                    </m:r>
                    <m:r>
                      <a:rPr lang="en-US" altLang="zh-CN" sz="1400" b="0" i="1" smtClean="0">
                        <a:solidFill>
                          <a:sysClr val="windowText" lastClr="000000"/>
                        </a:solidFill>
                        <a:latin typeface="Cambria Math" panose="02040503050406030204" pitchFamily="18" charset="0"/>
                        <a:ea typeface="Cambria Math" panose="02040503050406030204" pitchFamily="18" charset="0"/>
                      </a:rPr>
                      <m:t>𝐼</m:t>
                    </m:r>
                  </m:oMath>
                </a14:m>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。在这里，首先去除季节项和不规则项。这里采用的是</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X-11</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方法</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lang="en-US" altLang="zh-CN" sz="1400" dirty="0">
                    <a:solidFill>
                      <a:sysClr val="windowText" lastClr="000000"/>
                    </a:solidFill>
                    <a:ea typeface="楷体" panose="02010609060101010101" pitchFamily="49" charset="-122"/>
                  </a:rPr>
                  <a:t>HP</a:t>
                </a:r>
                <a:r>
                  <a:rPr lang="zh-CN" altLang="en-US" sz="1400" dirty="0">
                    <a:solidFill>
                      <a:sysClr val="windowText" lastClr="000000"/>
                    </a:solidFill>
                    <a:ea typeface="楷体" panose="02010609060101010101" pitchFamily="49" charset="-122"/>
                  </a:rPr>
                  <a:t>滤波：经季调后，只剩下了趋势项</a:t>
                </a:r>
                <a:r>
                  <a:rPr lang="en-US" altLang="zh-CN" sz="1400" dirty="0">
                    <a:solidFill>
                      <a:sysClr val="windowText" lastClr="000000"/>
                    </a:solidFill>
                    <a:ea typeface="楷体" panose="02010609060101010101" pitchFamily="49" charset="-122"/>
                  </a:rPr>
                  <a:t>&amp;</a:t>
                </a:r>
                <a:r>
                  <a:rPr lang="zh-CN" altLang="en-US" sz="1400" dirty="0">
                    <a:solidFill>
                      <a:sysClr val="windowText" lastClr="000000"/>
                    </a:solidFill>
                    <a:ea typeface="楷体" panose="02010609060101010101" pitchFamily="49" charset="-122"/>
                  </a:rPr>
                  <a:t>循环项：</a:t>
                </a:r>
                <a14:m>
                  <m:oMath xmlns:m="http://schemas.openxmlformats.org/officeDocument/2006/math">
                    <m:r>
                      <a:rPr lang="en-US" altLang="zh-CN" sz="1400" b="0" i="1" smtClean="0">
                        <a:solidFill>
                          <a:sysClr val="windowText" lastClr="000000"/>
                        </a:solidFill>
                        <a:latin typeface="Cambria Math" panose="02040503050406030204" pitchFamily="18" charset="0"/>
                        <a:ea typeface="楷体" panose="02010609060101010101" pitchFamily="49" charset="-122"/>
                      </a:rPr>
                      <m:t>𝑋</m:t>
                    </m:r>
                    <m:r>
                      <a:rPr lang="en-US" altLang="zh-CN" sz="1400" b="0" i="1" smtClean="0">
                        <a:solidFill>
                          <a:sysClr val="windowText" lastClr="000000"/>
                        </a:solidFill>
                        <a:latin typeface="Cambria Math" panose="02040503050406030204" pitchFamily="18" charset="0"/>
                        <a:ea typeface="楷体" panose="02010609060101010101" pitchFamily="49" charset="-122"/>
                      </a:rPr>
                      <m:t>=</m:t>
                    </m:r>
                    <m:r>
                      <a:rPr lang="en-US" altLang="zh-CN" sz="1400" b="0" i="1" smtClean="0">
                        <a:solidFill>
                          <a:sysClr val="windowText" lastClr="000000"/>
                        </a:solidFill>
                        <a:latin typeface="Cambria Math" panose="02040503050406030204" pitchFamily="18" charset="0"/>
                        <a:ea typeface="楷体" panose="02010609060101010101" pitchFamily="49" charset="-122"/>
                      </a:rPr>
                      <m:t>𝑇</m:t>
                    </m:r>
                    <m:r>
                      <a:rPr lang="en-US" altLang="zh-CN" sz="1400" b="0" i="1" smtClean="0">
                        <a:solidFill>
                          <a:sysClr val="windowText" lastClr="000000"/>
                        </a:solidFill>
                        <a:latin typeface="Cambria Math" panose="02040503050406030204" pitchFamily="18" charset="0"/>
                        <a:ea typeface="Cambria Math" panose="02040503050406030204" pitchFamily="18" charset="0"/>
                      </a:rPr>
                      <m:t>×</m:t>
                    </m:r>
                    <m:r>
                      <a:rPr lang="en-US" altLang="zh-CN" sz="1400" b="0" i="1" smtClean="0">
                        <a:solidFill>
                          <a:sysClr val="windowText" lastClr="000000"/>
                        </a:solidFill>
                        <a:latin typeface="Cambria Math" panose="02040503050406030204" pitchFamily="18" charset="0"/>
                        <a:ea typeface="Cambria Math" panose="02040503050406030204" pitchFamily="18" charset="0"/>
                      </a:rPr>
                      <m:t>𝐶</m:t>
                    </m:r>
                  </m:oMath>
                </a14:m>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HP</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滤波就是从</a:t>
                </a:r>
                <a14:m>
                  <m:oMath xmlns:m="http://schemas.openxmlformats.org/officeDocument/2006/math">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𝑋</m:t>
                    </m:r>
                    <m:r>
                      <a:rPr lang="zh-CN" altLang="en-US" sz="1400" i="1">
                        <a:solidFill>
                          <a:sysClr val="windowText" lastClr="000000"/>
                        </a:solidFill>
                        <a:latin typeface="Cambria Math" panose="02040503050406030204" pitchFamily="18" charset="0"/>
                        <a:ea typeface="楷体" panose="02010609060101010101" pitchFamily="49" charset="-122"/>
                      </a:rPr>
                      <m:t>中</m:t>
                    </m:r>
                  </m:oMath>
                </a14:m>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将</a:t>
                </a:r>
                <a14:m>
                  <m:oMath xmlns:m="http://schemas.openxmlformats.org/officeDocument/2006/math">
                    <m:r>
                      <a:rPr kumimoji="0" lang="en-US" altLang="zh-CN" sz="1400" b="0"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楷体" panose="02010609060101010101" pitchFamily="49" charset="-122"/>
                      </a:rPr>
                      <m:t>𝑇</m:t>
                    </m:r>
                  </m:oMath>
                </a14:m>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剥离出来，需要最小化目标函数：</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目标函数的第一项表示趋势项尽可能接近原始序列，第二项表示趋势线尽可能地光滑。</a:t>
                </a:r>
                <a:r>
                  <a:rPr lang="en-US" altLang="zh-CN" sz="1400" dirty="0">
                    <a:solidFill>
                      <a:sysClr val="windowText" lastClr="000000"/>
                    </a:solidFill>
                    <a:ea typeface="楷体" panose="02010609060101010101" pitchFamily="49" charset="-122"/>
                  </a:rPr>
                  <a:t>λ</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的选择需要在趋势跟踪程度和光滑程度之间进行权衡。对于月度数据，</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λ</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一般取</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14400</a:t>
                </a:r>
              </a:p>
            </p:txBody>
          </p:sp>
        </mc:Choice>
        <mc:Fallback xmlns="">
          <p:sp>
            <p:nvSpPr>
              <p:cNvPr id="23" name="内容占位符 2">
                <a:extLst>
                  <a:ext uri="{FF2B5EF4-FFF2-40B4-BE49-F238E27FC236}">
                    <a16:creationId xmlns:a16="http://schemas.microsoft.com/office/drawing/2014/main" id="{76389C2E-16EB-1203-0DC1-0CB2E7864ACA}"/>
                  </a:ext>
                </a:extLst>
              </p:cNvPr>
              <p:cNvSpPr txBox="1">
                <a:spLocks noRot="1" noChangeAspect="1" noMove="1" noResize="1" noEditPoints="1" noAdjustHandles="1" noChangeArrowheads="1" noChangeShapeType="1" noTextEdit="1"/>
              </p:cNvSpPr>
              <p:nvPr/>
            </p:nvSpPr>
            <p:spPr>
              <a:xfrm>
                <a:off x="265793" y="3509318"/>
                <a:ext cx="8612409" cy="2536436"/>
              </a:xfrm>
              <a:prstGeom prst="rect">
                <a:avLst/>
              </a:prstGeom>
              <a:blipFill>
                <a:blip r:embed="rId3"/>
                <a:stretch>
                  <a:fillRect l="-142"/>
                </a:stretch>
              </a:blipFill>
            </p:spPr>
            <p:txBody>
              <a:bodyPr/>
              <a:lstStyle/>
              <a:p>
                <a:r>
                  <a:rPr lang="zh-CN" altLang="en-US">
                    <a:noFill/>
                  </a:rPr>
                  <a:t> </a:t>
                </a:r>
              </a:p>
            </p:txBody>
          </p:sp>
        </mc:Fallback>
      </mc:AlternateContent>
      <p:graphicFrame>
        <p:nvGraphicFramePr>
          <p:cNvPr id="13" name="对象 12">
            <a:extLst>
              <a:ext uri="{FF2B5EF4-FFF2-40B4-BE49-F238E27FC236}">
                <a16:creationId xmlns:a16="http://schemas.microsoft.com/office/drawing/2014/main" id="{AAF376A7-5569-775A-B822-02AF9FEA18FD}"/>
              </a:ext>
            </a:extLst>
          </p:cNvPr>
          <p:cNvGraphicFramePr>
            <a:graphicFrameLocks noChangeAspect="1"/>
          </p:cNvGraphicFramePr>
          <p:nvPr>
            <p:extLst>
              <p:ext uri="{D42A27DB-BD31-4B8C-83A1-F6EECF244321}">
                <p14:modId xmlns:p14="http://schemas.microsoft.com/office/powerpoint/2010/main" val="1741402879"/>
              </p:ext>
            </p:extLst>
          </p:nvPr>
        </p:nvGraphicFramePr>
        <p:xfrm>
          <a:off x="1488523" y="4486151"/>
          <a:ext cx="2908300" cy="431800"/>
        </p:xfrm>
        <a:graphic>
          <a:graphicData uri="http://schemas.openxmlformats.org/presentationml/2006/ole">
            <mc:AlternateContent xmlns:mc="http://schemas.openxmlformats.org/markup-compatibility/2006">
              <mc:Choice xmlns:v="urn:schemas-microsoft-com:vml" Requires="v">
                <p:oleObj name="Equation" r:id="rId4" imgW="2908080" imgH="431640" progId="Equation.DSMT4">
                  <p:embed/>
                </p:oleObj>
              </mc:Choice>
              <mc:Fallback>
                <p:oleObj name="Equation" r:id="rId4" imgW="2908080" imgH="431640" progId="Equation.DSMT4">
                  <p:embed/>
                  <p:pic>
                    <p:nvPicPr>
                      <p:cNvPr id="0" name=""/>
                      <p:cNvPicPr/>
                      <p:nvPr/>
                    </p:nvPicPr>
                    <p:blipFill>
                      <a:blip r:embed="rId5"/>
                      <a:stretch>
                        <a:fillRect/>
                      </a:stretch>
                    </p:blipFill>
                    <p:spPr>
                      <a:xfrm>
                        <a:off x="1488523" y="4486151"/>
                        <a:ext cx="2908300" cy="431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DBE047A2-0EF7-230D-C4CF-03A5E23B8A64}"/>
              </a:ext>
            </a:extLst>
          </p:cNvPr>
          <p:cNvGraphicFramePr>
            <a:graphicFrameLocks noChangeAspect="1"/>
          </p:cNvGraphicFramePr>
          <p:nvPr>
            <p:extLst>
              <p:ext uri="{D42A27DB-BD31-4B8C-83A1-F6EECF244321}">
                <p14:modId xmlns:p14="http://schemas.microsoft.com/office/powerpoint/2010/main" val="3263421366"/>
              </p:ext>
            </p:extLst>
          </p:nvPr>
        </p:nvGraphicFramePr>
        <p:xfrm>
          <a:off x="3491752" y="2914540"/>
          <a:ext cx="2160490" cy="348115"/>
        </p:xfrm>
        <a:graphic>
          <a:graphicData uri="http://schemas.openxmlformats.org/presentationml/2006/ole">
            <mc:AlternateContent xmlns:mc="http://schemas.openxmlformats.org/markup-compatibility/2006">
              <mc:Choice xmlns:v="urn:schemas-microsoft-com:vml" Requires="v">
                <p:oleObj name="Equation" r:id="rId6" imgW="1576070" imgH="254524" progId="Equation.DSMT4">
                  <p:embed/>
                </p:oleObj>
              </mc:Choice>
              <mc:Fallback>
                <p:oleObj name="Equation" r:id="rId6" imgW="1576070" imgH="254524" progId="Equation.DSMT4">
                  <p:embed/>
                  <p:pic>
                    <p:nvPicPr>
                      <p:cNvPr id="0" name=""/>
                      <p:cNvPicPr/>
                      <p:nvPr/>
                    </p:nvPicPr>
                    <p:blipFill>
                      <a:blip r:embed="rId7"/>
                      <a:stretch>
                        <a:fillRect/>
                      </a:stretch>
                    </p:blipFill>
                    <p:spPr>
                      <a:xfrm>
                        <a:off x="3491752" y="2914540"/>
                        <a:ext cx="2160490" cy="348115"/>
                      </a:xfrm>
                      <a:prstGeom prst="rect">
                        <a:avLst/>
                      </a:prstGeom>
                    </p:spPr>
                  </p:pic>
                </p:oleObj>
              </mc:Fallback>
            </mc:AlternateContent>
          </a:graphicData>
        </a:graphic>
      </p:graphicFrame>
    </p:spTree>
    <p:extLst>
      <p:ext uri="{BB962C8B-B14F-4D97-AF65-F5344CB8AC3E}">
        <p14:creationId xmlns:p14="http://schemas.microsoft.com/office/powerpoint/2010/main" val="3920301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宏观因子的构建：指标筛选</a:t>
            </a:r>
          </a:p>
        </p:txBody>
      </p:sp>
      <p:sp>
        <p:nvSpPr>
          <p:cNvPr id="7" name="内容占位符 2">
            <a:extLst>
              <a:ext uri="{FF2B5EF4-FFF2-40B4-BE49-F238E27FC236}">
                <a16:creationId xmlns:a16="http://schemas.microsoft.com/office/drawing/2014/main" id="{38F5330E-F629-62A6-3717-D70B597651D7}"/>
              </a:ext>
            </a:extLst>
          </p:cNvPr>
          <p:cNvSpPr txBox="1">
            <a:spLocks/>
          </p:cNvSpPr>
          <p:nvPr/>
        </p:nvSpPr>
        <p:spPr>
          <a:xfrm>
            <a:off x="265794" y="812246"/>
            <a:ext cx="8612409" cy="756578"/>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对于指标的筛选，本策略主要借鉴华泰金工</a:t>
            </a:r>
            <a:r>
              <a:rPr lang="zh-CN" altLang="en-US" sz="1400" dirty="0">
                <a:solidFill>
                  <a:sysClr val="windowText" lastClr="000000"/>
                </a:solidFill>
                <a:latin typeface="楷体" panose="02010609060101010101" pitchFamily="49" charset="-122"/>
                <a:ea typeface="楷体" panose="02010609060101010101" pitchFamily="49" charset="-122"/>
              </a:rPr>
              <a:t>、国盛金工的筛选结果。下图展示华泰金工的筛选方法。</a:t>
            </a:r>
            <a:endPar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id="{E04A8332-80D8-4F90-2AD5-DA6FCF2ECE2F}"/>
              </a:ext>
            </a:extLst>
          </p:cNvPr>
          <p:cNvPicPr>
            <a:picLocks noChangeAspect="1"/>
          </p:cNvPicPr>
          <p:nvPr/>
        </p:nvPicPr>
        <p:blipFill>
          <a:blip r:embed="rId2"/>
          <a:stretch>
            <a:fillRect/>
          </a:stretch>
        </p:blipFill>
        <p:spPr>
          <a:xfrm>
            <a:off x="1961030" y="1232105"/>
            <a:ext cx="5221939" cy="2077954"/>
          </a:xfrm>
          <a:prstGeom prst="rect">
            <a:avLst/>
          </a:prstGeom>
        </p:spPr>
      </p:pic>
      <p:sp>
        <p:nvSpPr>
          <p:cNvPr id="11" name="内容占位符 2">
            <a:extLst>
              <a:ext uri="{FF2B5EF4-FFF2-40B4-BE49-F238E27FC236}">
                <a16:creationId xmlns:a16="http://schemas.microsoft.com/office/drawing/2014/main" id="{F4885663-E76A-1901-7609-3618D45CA04A}"/>
              </a:ext>
            </a:extLst>
          </p:cNvPr>
          <p:cNvSpPr txBox="1">
            <a:spLocks/>
          </p:cNvSpPr>
          <p:nvPr/>
        </p:nvSpPr>
        <p:spPr>
          <a:xfrm>
            <a:off x="314095" y="3310059"/>
            <a:ext cx="8612409" cy="756578"/>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最终本文所采用的指标如下</a:t>
            </a:r>
          </a:p>
        </p:txBody>
      </p:sp>
      <p:pic>
        <p:nvPicPr>
          <p:cNvPr id="4" name="图片 3">
            <a:extLst>
              <a:ext uri="{FF2B5EF4-FFF2-40B4-BE49-F238E27FC236}">
                <a16:creationId xmlns:a16="http://schemas.microsoft.com/office/drawing/2014/main" id="{8A986157-C9B7-C64F-AFCC-A1F3DFCF8029}"/>
              </a:ext>
            </a:extLst>
          </p:cNvPr>
          <p:cNvPicPr>
            <a:picLocks noChangeAspect="1"/>
          </p:cNvPicPr>
          <p:nvPr/>
        </p:nvPicPr>
        <p:blipFill>
          <a:blip r:embed="rId3"/>
          <a:stretch>
            <a:fillRect/>
          </a:stretch>
        </p:blipFill>
        <p:spPr>
          <a:xfrm>
            <a:off x="1539873" y="3899454"/>
            <a:ext cx="6064250" cy="2146300"/>
          </a:xfrm>
          <a:prstGeom prst="rect">
            <a:avLst/>
          </a:prstGeom>
        </p:spPr>
      </p:pic>
      <p:graphicFrame>
        <p:nvGraphicFramePr>
          <p:cNvPr id="12" name="表格 11">
            <a:extLst>
              <a:ext uri="{FF2B5EF4-FFF2-40B4-BE49-F238E27FC236}">
                <a16:creationId xmlns:a16="http://schemas.microsoft.com/office/drawing/2014/main" id="{4E55B283-D1EC-E057-BB84-7F5A9C386C1B}"/>
              </a:ext>
            </a:extLst>
          </p:cNvPr>
          <p:cNvGraphicFramePr>
            <a:graphicFrameLocks noGrp="1"/>
          </p:cNvGraphicFramePr>
          <p:nvPr>
            <p:extLst>
              <p:ext uri="{D42A27DB-BD31-4B8C-83A1-F6EECF244321}">
                <p14:modId xmlns:p14="http://schemas.microsoft.com/office/powerpoint/2010/main" val="1295274427"/>
              </p:ext>
            </p:extLst>
          </p:nvPr>
        </p:nvGraphicFramePr>
        <p:xfrm>
          <a:off x="265795" y="6256371"/>
          <a:ext cx="8612409" cy="289783"/>
        </p:xfrm>
        <a:graphic>
          <a:graphicData uri="http://schemas.openxmlformats.org/drawingml/2006/table">
            <a:tbl>
              <a:tblPr firstRow="1" bandRow="1"/>
              <a:tblGrid>
                <a:gridCol w="8612409">
                  <a:extLst>
                    <a:ext uri="{9D8B030D-6E8A-4147-A177-3AD203B41FA5}">
                      <a16:colId xmlns:a16="http://schemas.microsoft.com/office/drawing/2014/main" val="20000"/>
                    </a:ext>
                  </a:extLst>
                </a:gridCol>
              </a:tblGrid>
              <a:tr h="289783">
                <a:tc>
                  <a:txBody>
                    <a:bodyPr/>
                    <a:lstStyle>
                      <a:lvl1pPr marL="0" algn="l" defTabSz="1019007" rtl="0" eaLnBrk="1" latinLnBrk="0" hangingPunct="1">
                        <a:defRPr sz="2000" kern="1200">
                          <a:solidFill>
                            <a:schemeClr val="tx1"/>
                          </a:solidFill>
                          <a:latin typeface="Calibri"/>
                        </a:defRPr>
                      </a:lvl1pPr>
                      <a:lvl2pPr marL="509504" algn="l" defTabSz="1019007" rtl="0" eaLnBrk="1" latinLnBrk="0" hangingPunct="1">
                        <a:defRPr sz="2000" kern="1200">
                          <a:solidFill>
                            <a:schemeClr val="tx1"/>
                          </a:solidFill>
                          <a:latin typeface="Calibri"/>
                        </a:defRPr>
                      </a:lvl2pPr>
                      <a:lvl3pPr marL="1019007" algn="l" defTabSz="1019007" rtl="0" eaLnBrk="1" latinLnBrk="0" hangingPunct="1">
                        <a:defRPr sz="2000" kern="1200">
                          <a:solidFill>
                            <a:schemeClr val="tx1"/>
                          </a:solidFill>
                          <a:latin typeface="Calibri"/>
                        </a:defRPr>
                      </a:lvl3pPr>
                      <a:lvl4pPr marL="1528511" algn="l" defTabSz="1019007" rtl="0" eaLnBrk="1" latinLnBrk="0" hangingPunct="1">
                        <a:defRPr sz="2000" kern="1200">
                          <a:solidFill>
                            <a:schemeClr val="tx1"/>
                          </a:solidFill>
                          <a:latin typeface="Calibri"/>
                        </a:defRPr>
                      </a:lvl4pPr>
                      <a:lvl5pPr marL="2038015" algn="l" defTabSz="1019007" rtl="0" eaLnBrk="1" latinLnBrk="0" hangingPunct="1">
                        <a:defRPr sz="2000" kern="1200">
                          <a:solidFill>
                            <a:schemeClr val="tx1"/>
                          </a:solidFill>
                          <a:latin typeface="Calibri"/>
                        </a:defRPr>
                      </a:lvl5pPr>
                      <a:lvl6pPr marL="2547518" algn="l" defTabSz="1019007" rtl="0" eaLnBrk="1" latinLnBrk="0" hangingPunct="1">
                        <a:defRPr sz="2000" kern="1200">
                          <a:solidFill>
                            <a:schemeClr val="tx1"/>
                          </a:solidFill>
                          <a:latin typeface="Calibri"/>
                        </a:defRPr>
                      </a:lvl6pPr>
                      <a:lvl7pPr marL="3057022" algn="l" defTabSz="1019007" rtl="0" eaLnBrk="1" latinLnBrk="0" hangingPunct="1">
                        <a:defRPr sz="2000" kern="1200">
                          <a:solidFill>
                            <a:schemeClr val="tx1"/>
                          </a:solidFill>
                          <a:latin typeface="Calibri"/>
                        </a:defRPr>
                      </a:lvl7pPr>
                      <a:lvl8pPr marL="3566526" algn="l" defTabSz="1019007" rtl="0" eaLnBrk="1" latinLnBrk="0" hangingPunct="1">
                        <a:defRPr sz="2000" kern="1200">
                          <a:solidFill>
                            <a:schemeClr val="tx1"/>
                          </a:solidFill>
                          <a:latin typeface="Calibri"/>
                        </a:defRPr>
                      </a:lvl8pPr>
                      <a:lvl9pPr marL="4076029" algn="l" defTabSz="1019007" rtl="0" eaLnBrk="1" latinLnBrk="0" hangingPunct="1">
                        <a:defRPr sz="2000" kern="1200">
                          <a:solidFill>
                            <a:schemeClr val="tx1"/>
                          </a:solidFill>
                          <a:latin typeface="Calibri"/>
                        </a:defRPr>
                      </a:lvl9pPr>
                    </a:lstStyle>
                    <a:p>
                      <a:pPr marL="0" marR="0" indent="0" algn="l" defTabSz="742950" rtl="0" eaLnBrk="1" fontAlgn="auto" latinLnBrk="0" hangingPunct="1">
                        <a:lnSpc>
                          <a:spcPct val="100000"/>
                        </a:lnSpc>
                        <a:spcBef>
                          <a:spcPts val="0"/>
                        </a:spcBef>
                        <a:spcAft>
                          <a:spcPts val="0"/>
                        </a:spcAft>
                        <a:buClrTx/>
                        <a:buSzTx/>
                        <a:buFontTx/>
                        <a:buNone/>
                        <a:tabLst/>
                        <a:defRPr/>
                      </a:pPr>
                      <a:r>
                        <a:rPr lang="zh-CN" altLang="en-US" sz="800" b="0" dirty="0">
                          <a:solidFill>
                            <a:srgbClr val="640000"/>
                          </a:solidFill>
                          <a:latin typeface="Times New Roman" panose="02020603050405020304" pitchFamily="18" charset="0"/>
                          <a:ea typeface="楷体" panose="02010609060101010101" pitchFamily="49" charset="-122"/>
                          <a:cs typeface="Times New Roman" panose="02020603050405020304" pitchFamily="18" charset="0"/>
                        </a:rPr>
                        <a:t>注：指标筛选结果参考了华泰证券、国盛证券的研究成果</a:t>
                      </a:r>
                      <a:endParaRPr lang="zh-CN" altLang="en-US" sz="800" b="1" dirty="0">
                        <a:solidFill>
                          <a:srgbClr val="640000"/>
                        </a:solidFill>
                        <a:latin typeface="Times New Roman" panose="02020603050405020304" pitchFamily="18" charset="0"/>
                        <a:ea typeface="楷体" panose="02010609060101010101" pitchFamily="49" charset="-122"/>
                        <a:cs typeface="Times New Roman" panose="02020603050405020304" pitchFamily="18" charset="0"/>
                      </a:endParaRPr>
                    </a:p>
                  </a:txBody>
                  <a:tcPr marL="0" marR="0" marT="36000" marB="36000">
                    <a:lnL>
                      <a:noFill/>
                    </a:lnL>
                    <a:lnR>
                      <a:noFill/>
                    </a:lnR>
                    <a:lnT w="6350" cap="flat" cmpd="sng" algn="ctr">
                      <a:solidFill>
                        <a:srgbClr val="64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5154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宏观因子的构建：指标合成</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38F5330E-F629-62A6-3717-D70B597651D7}"/>
                  </a:ext>
                </a:extLst>
              </p:cNvPr>
              <p:cNvSpPr txBox="1">
                <a:spLocks/>
              </p:cNvSpPr>
              <p:nvPr/>
            </p:nvSpPr>
            <p:spPr>
              <a:xfrm>
                <a:off x="265794" y="812246"/>
                <a:ext cx="8612409" cy="5391330"/>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常见的指数合成方法有三种：</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1</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）扩散指数法；</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2</a:t>
                </a:r>
                <a:r>
                  <a:rPr lang="zh-CN" altLang="en-US" sz="1400" dirty="0">
                    <a:solidFill>
                      <a:sysClr val="windowText" lastClr="000000"/>
                    </a:solidFill>
                    <a:ea typeface="楷体" panose="02010609060101010101" pitchFamily="49" charset="-122"/>
                  </a:rPr>
                  <a:t>）合成指数法（</a:t>
                </a:r>
                <a:r>
                  <a:rPr lang="en-US" altLang="zh-CN" sz="1400" dirty="0">
                    <a:solidFill>
                      <a:sysClr val="windowText" lastClr="000000"/>
                    </a:solidFill>
                    <a:ea typeface="楷体" panose="02010609060101010101" pitchFamily="49" charset="-122"/>
                  </a:rPr>
                  <a:t>OCED</a:t>
                </a:r>
                <a:r>
                  <a:rPr lang="zh-CN" altLang="en-US" sz="1400" dirty="0">
                    <a:solidFill>
                      <a:sysClr val="windowText" lastClr="000000"/>
                    </a:solidFill>
                    <a:ea typeface="楷体" panose="02010609060101010101" pitchFamily="49" charset="-122"/>
                  </a:rPr>
                  <a:t>等）；</a:t>
                </a:r>
                <a:r>
                  <a:rPr lang="en-US" altLang="zh-CN" sz="1400" dirty="0">
                    <a:solidFill>
                      <a:sysClr val="windowText" lastClr="000000"/>
                    </a:solidFill>
                    <a:ea typeface="楷体" panose="02010609060101010101" pitchFamily="49" charset="-122"/>
                  </a:rPr>
                  <a:t>3</a:t>
                </a:r>
                <a:r>
                  <a:rPr lang="zh-CN" altLang="en-US" sz="1400" dirty="0">
                    <a:solidFill>
                      <a:sysClr val="windowText" lastClr="000000"/>
                    </a:solidFill>
                    <a:ea typeface="楷体" panose="02010609060101010101" pitchFamily="49" charset="-122"/>
                  </a:rPr>
                  <a:t>）</a:t>
                </a:r>
                <a:r>
                  <a:rPr lang="en-US" altLang="zh-CN" sz="1400" dirty="0">
                    <a:solidFill>
                      <a:sysClr val="windowText" lastClr="000000"/>
                    </a:solidFill>
                    <a:ea typeface="楷体" panose="02010609060101010101" pitchFamily="49" charset="-122"/>
                  </a:rPr>
                  <a:t>PCA</a:t>
                </a:r>
                <a:r>
                  <a:rPr lang="zh-CN" altLang="en-US" sz="1400" dirty="0">
                    <a:solidFill>
                      <a:sysClr val="windowText" lastClr="000000"/>
                    </a:solidFill>
                    <a:ea typeface="楷体" panose="02010609060101010101" pitchFamily="49" charset="-122"/>
                  </a:rPr>
                  <a:t>；本策略最终选取了</a:t>
                </a:r>
                <a:r>
                  <a:rPr lang="en-US" altLang="zh-CN" sz="1400" dirty="0">
                    <a:solidFill>
                      <a:sysClr val="windowText" lastClr="000000"/>
                    </a:solidFill>
                    <a:ea typeface="楷体" panose="02010609060101010101" pitchFamily="49" charset="-122"/>
                  </a:rPr>
                  <a:t>OCED</a:t>
                </a:r>
                <a:r>
                  <a:rPr lang="zh-CN" altLang="en-US" sz="1400" dirty="0">
                    <a:solidFill>
                      <a:sysClr val="windowText" lastClr="000000"/>
                    </a:solidFill>
                    <a:ea typeface="楷体" panose="02010609060101010101" pitchFamily="49" charset="-122"/>
                  </a:rPr>
                  <a:t>法进行指标合成。</a:t>
                </a:r>
                <a:endParaRPr lang="en-US" altLang="zh-CN" sz="1400" dirty="0">
                  <a:solidFill>
                    <a:sysClr val="windowText" lastClr="000000"/>
                  </a:solidFill>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OCED</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法计算步骤如下：</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lang="zh-CN" altLang="en-US" sz="1400" dirty="0">
                    <a:solidFill>
                      <a:sysClr val="windowText" lastClr="000000"/>
                    </a:solidFill>
                    <a:ea typeface="楷体" panose="02010609060101010101" pitchFamily="49" charset="-122"/>
                  </a:rPr>
                  <a:t>设备选指标为</a:t>
                </a:r>
                <a14:m>
                  <m:oMath xmlns:m="http://schemas.openxmlformats.org/officeDocument/2006/math">
                    <m:sSub>
                      <m:sSubPr>
                        <m:ctrlPr>
                          <a:rPr lang="en-US" altLang="zh-CN" sz="1400" i="1" smtClean="0">
                            <a:solidFill>
                              <a:sysClr val="windowText" lastClr="000000"/>
                            </a:solidFill>
                            <a:latin typeface="Cambria Math" panose="02040503050406030204" pitchFamily="18" charset="0"/>
                            <a:ea typeface="楷体" panose="02010609060101010101" pitchFamily="49" charset="-122"/>
                          </a:rPr>
                        </m:ctrlPr>
                      </m:sSubPr>
                      <m:e>
                        <m:r>
                          <a:rPr lang="en-US" altLang="zh-CN" sz="1400" b="0" i="1" smtClean="0">
                            <a:solidFill>
                              <a:sysClr val="windowText" lastClr="000000"/>
                            </a:solidFill>
                            <a:latin typeface="Cambria Math" panose="02040503050406030204" pitchFamily="18" charset="0"/>
                            <a:ea typeface="楷体" panose="02010609060101010101" pitchFamily="49" charset="-122"/>
                          </a:rPr>
                          <m:t>𝐶</m:t>
                        </m:r>
                      </m:e>
                      <m:sub>
                        <m:r>
                          <a:rPr lang="en-US" altLang="zh-CN" sz="1400" b="0" i="1" smtClean="0">
                            <a:solidFill>
                              <a:sysClr val="windowText" lastClr="000000"/>
                            </a:solidFill>
                            <a:latin typeface="Cambria Math" panose="02040503050406030204" pitchFamily="18" charset="0"/>
                            <a:ea typeface="楷体" panose="02010609060101010101" pitchFamily="49" charset="-122"/>
                          </a:rPr>
                          <m:t>𝑗</m:t>
                        </m:r>
                      </m:sub>
                    </m:sSub>
                  </m:oMath>
                </a14:m>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计算其标准化偏差</a:t>
                </a:r>
                <a14:m>
                  <m:oMath xmlns:m="http://schemas.openxmlformats.org/officeDocument/2006/math">
                    <m:sSub>
                      <m:sSubPr>
                        <m:ctrlPr>
                          <a:rPr kumimoji="0" lang="en-US" altLang="zh-CN" sz="140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ctrlPr>
                      </m:sSubPr>
                      <m:e>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𝑆𝐷</m:t>
                        </m:r>
                      </m:e>
                      <m:sub>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𝑗</m:t>
                        </m:r>
                      </m:sub>
                    </m:sSub>
                  </m:oMath>
                </a14:m>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a:t>
                </a: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endParaRPr lang="en-US" altLang="zh-CN" sz="1400" dirty="0">
                  <a:solidFill>
                    <a:sysClr val="windowText" lastClr="000000"/>
                  </a:solidFill>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a:lnSpc>
                    <a:spcPct val="150000"/>
                  </a:lnSpc>
                  <a:spcBef>
                    <a:spcPts val="0"/>
                  </a:spcBef>
                  <a:buClr>
                    <a:srgbClr val="C7674B">
                      <a:lumMod val="50000"/>
                    </a:srgbClr>
                  </a:buClr>
                  <a:buFont typeface="Wingdings" panose="05000000000000000000" pitchFamily="2" charset="2"/>
                  <a:buChar char="Ø"/>
                  <a:defRPr/>
                </a:pPr>
                <a:r>
                  <a:rPr lang="zh-CN" altLang="en-US" sz="1400" dirty="0">
                    <a:solidFill>
                      <a:sysClr val="windowText" lastClr="000000"/>
                    </a:solidFill>
                    <a:ea typeface="楷体" panose="02010609060101010101" pitchFamily="49" charset="-122"/>
                  </a:rPr>
                  <a:t>计算各个指标的标准化序列</a:t>
                </a:r>
                <a14:m>
                  <m:oMath xmlns:m="http://schemas.openxmlformats.org/officeDocument/2006/math">
                    <m:sSub>
                      <m:sSubPr>
                        <m:ctrlPr>
                          <a:rPr kumimoji="0" lang="en-US" altLang="zh-CN" sz="140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ctrlPr>
                      </m:sSubPr>
                      <m:e>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𝑆𝐶</m:t>
                        </m:r>
                      </m:e>
                      <m:sub>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𝑗</m:t>
                        </m:r>
                      </m:sub>
                    </m:sSub>
                  </m:oMath>
                </a14:m>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a:t>
                </a: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lang="zh-CN" altLang="en-US" sz="1400" dirty="0">
                    <a:solidFill>
                      <a:sysClr val="windowText" lastClr="000000"/>
                    </a:solidFill>
                    <a:ea typeface="楷体" panose="02010609060101010101" pitchFamily="49" charset="-122"/>
                  </a:rPr>
                  <a:t>将</a:t>
                </a:r>
                <a14:m>
                  <m:oMath xmlns:m="http://schemas.openxmlformats.org/officeDocument/2006/math">
                    <m:sSub>
                      <m:sSubPr>
                        <m:ctrlPr>
                          <a:rPr kumimoji="0" lang="en-US" altLang="zh-CN" sz="140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ctrlPr>
                      </m:sSubPr>
                      <m:e>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𝑆𝐶</m:t>
                        </m:r>
                      </m:e>
                      <m:sub>
                        <m:r>
                          <a:rPr kumimoji="0" lang="en-US" altLang="zh-CN" sz="14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楷体" panose="02010609060101010101" pitchFamily="49" charset="-122"/>
                          </a:rPr>
                          <m:t>𝑗</m:t>
                        </m:r>
                      </m:sub>
                    </m:sSub>
                  </m:oMath>
                </a14:m>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求和得到</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S</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endParaRPr lang="en-US" altLang="zh-CN" sz="1400" dirty="0">
                  <a:solidFill>
                    <a:sysClr val="windowText" lastClr="000000"/>
                  </a:solidFill>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参照基准指标</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X</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的数量级调整</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S</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的幅度，得到最终的合成指数</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CI</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a:t>
                </a: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endPar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endPar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endParaRPr>
              </a:p>
            </p:txBody>
          </p:sp>
        </mc:Choice>
        <mc:Fallback xmlns="">
          <p:sp>
            <p:nvSpPr>
              <p:cNvPr id="7" name="内容占位符 2">
                <a:extLst>
                  <a:ext uri="{FF2B5EF4-FFF2-40B4-BE49-F238E27FC236}">
                    <a16:creationId xmlns:a16="http://schemas.microsoft.com/office/drawing/2014/main" id="{38F5330E-F629-62A6-3717-D70B597651D7}"/>
                  </a:ext>
                </a:extLst>
              </p:cNvPr>
              <p:cNvSpPr txBox="1">
                <a:spLocks noRot="1" noChangeAspect="1" noMove="1" noResize="1" noEditPoints="1" noAdjustHandles="1" noChangeArrowheads="1" noChangeShapeType="1" noTextEdit="1"/>
              </p:cNvSpPr>
              <p:nvPr/>
            </p:nvSpPr>
            <p:spPr>
              <a:xfrm>
                <a:off x="265794" y="812246"/>
                <a:ext cx="8612409" cy="5391330"/>
              </a:xfrm>
              <a:prstGeom prst="rect">
                <a:avLst/>
              </a:prstGeom>
              <a:blipFill>
                <a:blip r:embed="rId2"/>
                <a:stretch>
                  <a:fillRect l="-142"/>
                </a:stretch>
              </a:blipFill>
            </p:spPr>
            <p:txBody>
              <a:bodyPr/>
              <a:lstStyle/>
              <a:p>
                <a:r>
                  <a:rPr lang="zh-CN" altLang="en-US">
                    <a:noFill/>
                  </a:rPr>
                  <a:t> </a:t>
                </a:r>
              </a:p>
            </p:txBody>
          </p:sp>
        </mc:Fallback>
      </mc:AlternateContent>
      <p:graphicFrame>
        <p:nvGraphicFramePr>
          <p:cNvPr id="3" name="对象 2">
            <a:extLst>
              <a:ext uri="{FF2B5EF4-FFF2-40B4-BE49-F238E27FC236}">
                <a16:creationId xmlns:a16="http://schemas.microsoft.com/office/drawing/2014/main" id="{6C817C9E-B462-F1D2-3FBF-381DC10EE5B1}"/>
              </a:ext>
            </a:extLst>
          </p:cNvPr>
          <p:cNvGraphicFramePr>
            <a:graphicFrameLocks noChangeAspect="1"/>
          </p:cNvGraphicFramePr>
          <p:nvPr>
            <p:extLst>
              <p:ext uri="{D42A27DB-BD31-4B8C-83A1-F6EECF244321}">
                <p14:modId xmlns:p14="http://schemas.microsoft.com/office/powerpoint/2010/main" val="275678879"/>
              </p:ext>
            </p:extLst>
          </p:nvPr>
        </p:nvGraphicFramePr>
        <p:xfrm>
          <a:off x="3759198" y="2228915"/>
          <a:ext cx="1625600" cy="457200"/>
        </p:xfrm>
        <a:graphic>
          <a:graphicData uri="http://schemas.openxmlformats.org/presentationml/2006/ole">
            <mc:AlternateContent xmlns:mc="http://schemas.openxmlformats.org/markup-compatibility/2006">
              <mc:Choice xmlns:v="urn:schemas-microsoft-com:vml" Requires="v">
                <p:oleObj name="Equation" r:id="rId3" imgW="1625400" imgH="457200" progId="Equation.DSMT4">
                  <p:embed/>
                </p:oleObj>
              </mc:Choice>
              <mc:Fallback>
                <p:oleObj name="Equation" r:id="rId3" imgW="1625400" imgH="457200" progId="Equation.DSMT4">
                  <p:embed/>
                  <p:pic>
                    <p:nvPicPr>
                      <p:cNvPr id="0" name=""/>
                      <p:cNvPicPr/>
                      <p:nvPr/>
                    </p:nvPicPr>
                    <p:blipFill>
                      <a:blip r:embed="rId4"/>
                      <a:stretch>
                        <a:fillRect/>
                      </a:stretch>
                    </p:blipFill>
                    <p:spPr>
                      <a:xfrm>
                        <a:off x="3759198" y="2228915"/>
                        <a:ext cx="1625600" cy="4572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64120A5-96A0-33E0-841B-29D1BC48DA66}"/>
              </a:ext>
            </a:extLst>
          </p:cNvPr>
          <p:cNvGraphicFramePr>
            <a:graphicFrameLocks noChangeAspect="1"/>
          </p:cNvGraphicFramePr>
          <p:nvPr>
            <p:extLst>
              <p:ext uri="{D42A27DB-BD31-4B8C-83A1-F6EECF244321}">
                <p14:modId xmlns:p14="http://schemas.microsoft.com/office/powerpoint/2010/main" val="2419104171"/>
              </p:ext>
            </p:extLst>
          </p:nvPr>
        </p:nvGraphicFramePr>
        <p:xfrm>
          <a:off x="3822698" y="3228511"/>
          <a:ext cx="1498600" cy="279400"/>
        </p:xfrm>
        <a:graphic>
          <a:graphicData uri="http://schemas.openxmlformats.org/presentationml/2006/ole">
            <mc:AlternateContent xmlns:mc="http://schemas.openxmlformats.org/markup-compatibility/2006">
              <mc:Choice xmlns:v="urn:schemas-microsoft-com:vml" Requires="v">
                <p:oleObj name="Equation" r:id="rId5" imgW="1498320" imgH="279360" progId="Equation.DSMT4">
                  <p:embed/>
                </p:oleObj>
              </mc:Choice>
              <mc:Fallback>
                <p:oleObj name="Equation" r:id="rId5" imgW="1498320" imgH="279360" progId="Equation.DSMT4">
                  <p:embed/>
                  <p:pic>
                    <p:nvPicPr>
                      <p:cNvPr id="0" name=""/>
                      <p:cNvPicPr/>
                      <p:nvPr/>
                    </p:nvPicPr>
                    <p:blipFill>
                      <a:blip r:embed="rId6"/>
                      <a:stretch>
                        <a:fillRect/>
                      </a:stretch>
                    </p:blipFill>
                    <p:spPr>
                      <a:xfrm>
                        <a:off x="3822698" y="3228511"/>
                        <a:ext cx="1498600" cy="2794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B3639FB6-AB64-4CA0-EDE6-9829A0792B25}"/>
              </a:ext>
            </a:extLst>
          </p:cNvPr>
          <p:cNvGraphicFramePr>
            <a:graphicFrameLocks noChangeAspect="1"/>
          </p:cNvGraphicFramePr>
          <p:nvPr>
            <p:extLst>
              <p:ext uri="{D42A27DB-BD31-4B8C-83A1-F6EECF244321}">
                <p14:modId xmlns:p14="http://schemas.microsoft.com/office/powerpoint/2010/main" val="3883325023"/>
              </p:ext>
            </p:extLst>
          </p:nvPr>
        </p:nvGraphicFramePr>
        <p:xfrm>
          <a:off x="4222748" y="3872507"/>
          <a:ext cx="698500" cy="355600"/>
        </p:xfrm>
        <a:graphic>
          <a:graphicData uri="http://schemas.openxmlformats.org/presentationml/2006/ole">
            <mc:AlternateContent xmlns:mc="http://schemas.openxmlformats.org/markup-compatibility/2006">
              <mc:Choice xmlns:v="urn:schemas-microsoft-com:vml" Requires="v">
                <p:oleObj name="Equation" r:id="rId7" imgW="698400" imgH="355320" progId="Equation.DSMT4">
                  <p:embed/>
                </p:oleObj>
              </mc:Choice>
              <mc:Fallback>
                <p:oleObj name="Equation" r:id="rId7" imgW="698400" imgH="355320" progId="Equation.DSMT4">
                  <p:embed/>
                  <p:pic>
                    <p:nvPicPr>
                      <p:cNvPr id="0" name=""/>
                      <p:cNvPicPr/>
                      <p:nvPr/>
                    </p:nvPicPr>
                    <p:blipFill>
                      <a:blip r:embed="rId8"/>
                      <a:stretch>
                        <a:fillRect/>
                      </a:stretch>
                    </p:blipFill>
                    <p:spPr>
                      <a:xfrm>
                        <a:off x="4222748" y="3872507"/>
                        <a:ext cx="698500" cy="3556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DC5D5832-E6F0-1438-168F-9E0BC617094C}"/>
              </a:ext>
            </a:extLst>
          </p:cNvPr>
          <p:cNvGraphicFramePr>
            <a:graphicFrameLocks noChangeAspect="1"/>
          </p:cNvGraphicFramePr>
          <p:nvPr>
            <p:extLst>
              <p:ext uri="{D42A27DB-BD31-4B8C-83A1-F6EECF244321}">
                <p14:modId xmlns:p14="http://schemas.microsoft.com/office/powerpoint/2010/main" val="3946580827"/>
              </p:ext>
            </p:extLst>
          </p:nvPr>
        </p:nvGraphicFramePr>
        <p:xfrm>
          <a:off x="3473448" y="4575990"/>
          <a:ext cx="2197100" cy="457200"/>
        </p:xfrm>
        <a:graphic>
          <a:graphicData uri="http://schemas.openxmlformats.org/presentationml/2006/ole">
            <mc:AlternateContent xmlns:mc="http://schemas.openxmlformats.org/markup-compatibility/2006">
              <mc:Choice xmlns:v="urn:schemas-microsoft-com:vml" Requires="v">
                <p:oleObj name="Equation" r:id="rId9" imgW="2197080" imgH="457200" progId="Equation.DSMT4">
                  <p:embed/>
                </p:oleObj>
              </mc:Choice>
              <mc:Fallback>
                <p:oleObj name="Equation" r:id="rId9" imgW="2197080" imgH="457200" progId="Equation.DSMT4">
                  <p:embed/>
                  <p:pic>
                    <p:nvPicPr>
                      <p:cNvPr id="0" name=""/>
                      <p:cNvPicPr/>
                      <p:nvPr/>
                    </p:nvPicPr>
                    <p:blipFill>
                      <a:blip r:embed="rId10"/>
                      <a:stretch>
                        <a:fillRect/>
                      </a:stretch>
                    </p:blipFill>
                    <p:spPr>
                      <a:xfrm>
                        <a:off x="3473448" y="4575990"/>
                        <a:ext cx="2197100" cy="4572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C5D5E55B-755F-0B56-50BE-270C6D1D8258}"/>
              </a:ext>
            </a:extLst>
          </p:cNvPr>
          <p:cNvGraphicFramePr>
            <a:graphicFrameLocks noChangeAspect="1"/>
          </p:cNvGraphicFramePr>
          <p:nvPr>
            <p:extLst>
              <p:ext uri="{D42A27DB-BD31-4B8C-83A1-F6EECF244321}">
                <p14:modId xmlns:p14="http://schemas.microsoft.com/office/powerpoint/2010/main" val="475655843"/>
              </p:ext>
            </p:extLst>
          </p:nvPr>
        </p:nvGraphicFramePr>
        <p:xfrm>
          <a:off x="4241798" y="5092986"/>
          <a:ext cx="660400" cy="203200"/>
        </p:xfrm>
        <a:graphic>
          <a:graphicData uri="http://schemas.openxmlformats.org/presentationml/2006/ole">
            <mc:AlternateContent xmlns:mc="http://schemas.openxmlformats.org/markup-compatibility/2006">
              <mc:Choice xmlns:v="urn:schemas-microsoft-com:vml" Requires="v">
                <p:oleObj name="Equation" r:id="rId11" imgW="660240" imgH="203040" progId="Equation.DSMT4">
                  <p:embed/>
                </p:oleObj>
              </mc:Choice>
              <mc:Fallback>
                <p:oleObj name="Equation" r:id="rId11" imgW="660240" imgH="203040" progId="Equation.DSMT4">
                  <p:embed/>
                  <p:pic>
                    <p:nvPicPr>
                      <p:cNvPr id="0" name=""/>
                      <p:cNvPicPr/>
                      <p:nvPr/>
                    </p:nvPicPr>
                    <p:blipFill>
                      <a:blip r:embed="rId12"/>
                      <a:stretch>
                        <a:fillRect/>
                      </a:stretch>
                    </p:blipFill>
                    <p:spPr>
                      <a:xfrm>
                        <a:off x="4241798" y="5092986"/>
                        <a:ext cx="660400" cy="2032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0EDBB3C7-DCD0-6518-A480-8445B02D29CE}"/>
              </a:ext>
            </a:extLst>
          </p:cNvPr>
          <p:cNvGraphicFramePr>
            <a:graphicFrameLocks noChangeAspect="1"/>
          </p:cNvGraphicFramePr>
          <p:nvPr>
            <p:extLst>
              <p:ext uri="{D42A27DB-BD31-4B8C-83A1-F6EECF244321}">
                <p14:modId xmlns:p14="http://schemas.microsoft.com/office/powerpoint/2010/main" val="4244415054"/>
              </p:ext>
            </p:extLst>
          </p:nvPr>
        </p:nvGraphicFramePr>
        <p:xfrm>
          <a:off x="4151649" y="5440583"/>
          <a:ext cx="889000" cy="177800"/>
        </p:xfrm>
        <a:graphic>
          <a:graphicData uri="http://schemas.openxmlformats.org/presentationml/2006/ole">
            <mc:AlternateContent xmlns:mc="http://schemas.openxmlformats.org/markup-compatibility/2006">
              <mc:Choice xmlns:v="urn:schemas-microsoft-com:vml" Requires="v">
                <p:oleObj name="Equation" r:id="rId13" imgW="888840" imgH="177480" progId="Equation.DSMT4">
                  <p:embed/>
                </p:oleObj>
              </mc:Choice>
              <mc:Fallback>
                <p:oleObj name="Equation" r:id="rId13" imgW="888840" imgH="177480" progId="Equation.DSMT4">
                  <p:embed/>
                  <p:pic>
                    <p:nvPicPr>
                      <p:cNvPr id="0" name=""/>
                      <p:cNvPicPr/>
                      <p:nvPr/>
                    </p:nvPicPr>
                    <p:blipFill>
                      <a:blip r:embed="rId14"/>
                      <a:stretch>
                        <a:fillRect/>
                      </a:stretch>
                    </p:blipFill>
                    <p:spPr>
                      <a:xfrm>
                        <a:off x="4151649" y="5440583"/>
                        <a:ext cx="889000" cy="177800"/>
                      </a:xfrm>
                      <a:prstGeom prst="rect">
                        <a:avLst/>
                      </a:prstGeom>
                    </p:spPr>
                  </p:pic>
                </p:oleObj>
              </mc:Fallback>
            </mc:AlternateContent>
          </a:graphicData>
        </a:graphic>
      </p:graphicFrame>
    </p:spTree>
    <p:extLst>
      <p:ext uri="{BB962C8B-B14F-4D97-AF65-F5344CB8AC3E}">
        <p14:creationId xmlns:p14="http://schemas.microsoft.com/office/powerpoint/2010/main" val="434741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宏观因子的构建：指标合成（续）</a:t>
            </a:r>
          </a:p>
        </p:txBody>
      </p:sp>
      <p:pic>
        <p:nvPicPr>
          <p:cNvPr id="2" name="图片 1">
            <a:extLst>
              <a:ext uri="{FF2B5EF4-FFF2-40B4-BE49-F238E27FC236}">
                <a16:creationId xmlns:a16="http://schemas.microsoft.com/office/drawing/2014/main" id="{CB44FC90-955E-86F0-DD29-DFBB9C3659B5}"/>
              </a:ext>
            </a:extLst>
          </p:cNvPr>
          <p:cNvPicPr>
            <a:picLocks noChangeAspect="1"/>
          </p:cNvPicPr>
          <p:nvPr/>
        </p:nvPicPr>
        <p:blipFill>
          <a:blip r:embed="rId2"/>
          <a:stretch>
            <a:fillRect/>
          </a:stretch>
        </p:blipFill>
        <p:spPr>
          <a:xfrm>
            <a:off x="544171" y="1038538"/>
            <a:ext cx="3664029" cy="2160000"/>
          </a:xfrm>
          <a:prstGeom prst="rect">
            <a:avLst/>
          </a:prstGeom>
        </p:spPr>
      </p:pic>
      <p:pic>
        <p:nvPicPr>
          <p:cNvPr id="4" name="图片 3">
            <a:extLst>
              <a:ext uri="{FF2B5EF4-FFF2-40B4-BE49-F238E27FC236}">
                <a16:creationId xmlns:a16="http://schemas.microsoft.com/office/drawing/2014/main" id="{12821847-2EAD-3083-14C3-0C78FA615BAE}"/>
              </a:ext>
            </a:extLst>
          </p:cNvPr>
          <p:cNvPicPr>
            <a:picLocks noChangeAspect="1"/>
          </p:cNvPicPr>
          <p:nvPr/>
        </p:nvPicPr>
        <p:blipFill>
          <a:blip r:embed="rId3"/>
          <a:stretch>
            <a:fillRect/>
          </a:stretch>
        </p:blipFill>
        <p:spPr>
          <a:xfrm>
            <a:off x="4935802" y="1038538"/>
            <a:ext cx="3690332" cy="2160000"/>
          </a:xfrm>
          <a:prstGeom prst="rect">
            <a:avLst/>
          </a:prstGeom>
        </p:spPr>
      </p:pic>
      <p:pic>
        <p:nvPicPr>
          <p:cNvPr id="3074" name="Picture 2">
            <a:extLst>
              <a:ext uri="{FF2B5EF4-FFF2-40B4-BE49-F238E27FC236}">
                <a16:creationId xmlns:a16="http://schemas.microsoft.com/office/drawing/2014/main" id="{887D3A00-CD77-AB99-A73F-C3ACC8CB5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71" y="3725516"/>
            <a:ext cx="3650704"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DD3BEE6-DD34-9648-48E8-0F8C559D6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5802" y="3725516"/>
            <a:ext cx="3690331" cy="216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C00EA94-F4AF-22CE-5953-F763155156DD}"/>
              </a:ext>
            </a:extLst>
          </p:cNvPr>
          <p:cNvSpPr txBox="1"/>
          <p:nvPr/>
        </p:nvSpPr>
        <p:spPr>
          <a:xfrm>
            <a:off x="1983877" y="3335069"/>
            <a:ext cx="784615"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增长因子</a:t>
            </a:r>
          </a:p>
        </p:txBody>
      </p:sp>
      <p:sp>
        <p:nvSpPr>
          <p:cNvPr id="16" name="文本框 15">
            <a:extLst>
              <a:ext uri="{FF2B5EF4-FFF2-40B4-BE49-F238E27FC236}">
                <a16:creationId xmlns:a16="http://schemas.microsoft.com/office/drawing/2014/main" id="{6A94107E-C5CD-318E-89CA-B1021028CBCD}"/>
              </a:ext>
            </a:extLst>
          </p:cNvPr>
          <p:cNvSpPr txBox="1"/>
          <p:nvPr/>
        </p:nvSpPr>
        <p:spPr>
          <a:xfrm>
            <a:off x="6655183" y="3335069"/>
            <a:ext cx="784615"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通胀因子</a:t>
            </a:r>
          </a:p>
        </p:txBody>
      </p:sp>
      <p:sp>
        <p:nvSpPr>
          <p:cNvPr id="17" name="文本框 16">
            <a:extLst>
              <a:ext uri="{FF2B5EF4-FFF2-40B4-BE49-F238E27FC236}">
                <a16:creationId xmlns:a16="http://schemas.microsoft.com/office/drawing/2014/main" id="{D554C5B2-270B-1B07-6F15-6DEC0CB93A17}"/>
              </a:ext>
            </a:extLst>
          </p:cNvPr>
          <p:cNvSpPr txBox="1"/>
          <p:nvPr/>
        </p:nvSpPr>
        <p:spPr>
          <a:xfrm>
            <a:off x="1983877" y="6022047"/>
            <a:ext cx="784615"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信用因子</a:t>
            </a:r>
          </a:p>
        </p:txBody>
      </p:sp>
      <p:sp>
        <p:nvSpPr>
          <p:cNvPr id="18" name="文本框 17">
            <a:extLst>
              <a:ext uri="{FF2B5EF4-FFF2-40B4-BE49-F238E27FC236}">
                <a16:creationId xmlns:a16="http://schemas.microsoft.com/office/drawing/2014/main" id="{5AF324DF-431D-F8CD-555B-198AF51CEA6C}"/>
              </a:ext>
            </a:extLst>
          </p:cNvPr>
          <p:cNvSpPr txBox="1"/>
          <p:nvPr/>
        </p:nvSpPr>
        <p:spPr>
          <a:xfrm>
            <a:off x="6655182" y="6022047"/>
            <a:ext cx="784615" cy="253916"/>
          </a:xfrm>
          <a:prstGeom prst="rect">
            <a:avLst/>
          </a:prstGeom>
          <a:noFill/>
        </p:spPr>
        <p:txBody>
          <a:bodyPr wrap="square" rtlCol="0">
            <a:spAutoFit/>
          </a:bodyPr>
          <a:lstStyle/>
          <a:p>
            <a:r>
              <a:rPr lang="zh-CN" altLang="en-US" sz="1050" b="1" dirty="0">
                <a:latin typeface="楷体" panose="02010609060101010101" pitchFamily="49" charset="-122"/>
                <a:ea typeface="楷体" panose="02010609060101010101" pitchFamily="49" charset="-122"/>
              </a:rPr>
              <a:t>货币因子</a:t>
            </a:r>
          </a:p>
        </p:txBody>
      </p:sp>
    </p:spTree>
    <p:extLst>
      <p:ext uri="{BB962C8B-B14F-4D97-AF65-F5344CB8AC3E}">
        <p14:creationId xmlns:p14="http://schemas.microsoft.com/office/powerpoint/2010/main" val="159981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969FDEF-8E0B-7005-9E63-5B135D06D2BA}"/>
              </a:ext>
            </a:extLst>
          </p:cNvPr>
          <p:cNvSpPr txBox="1">
            <a:spLocks/>
          </p:cNvSpPr>
          <p:nvPr/>
        </p:nvSpPr>
        <p:spPr>
          <a:xfrm>
            <a:off x="314095" y="311846"/>
            <a:ext cx="8564109" cy="500400"/>
          </a:xfrm>
          <a:prstGeom prst="rect">
            <a:avLst/>
          </a:prstGeom>
          <a:noFill/>
        </p:spPr>
        <p:txBody>
          <a:bodyPr vert="horz" lIns="17963" tIns="17963" rIns="17963" bIns="17963" rtlCol="0" anchor="ctr">
            <a:normAutofit/>
          </a:bodyPr>
          <a:lstStyle>
            <a:lvl1pPr algn="just" defTabSz="741403" rtl="0" eaLnBrk="1" latinLnBrk="0" hangingPunct="1">
              <a:spcBef>
                <a:spcPct val="0"/>
              </a:spcBef>
              <a:buNone/>
              <a:defRPr sz="2500" b="1" kern="1200">
                <a:solidFill>
                  <a:srgbClr val="731E00"/>
                </a:solidFill>
                <a:latin typeface="Times New Roman" panose="02020603050405020304" pitchFamily="18" charset="0"/>
                <a:ea typeface="楷体_GB2312" pitchFamily="49" charset="-122"/>
                <a:cs typeface="Times New Roman" panose="02020603050405020304" pitchFamily="18" charset="0"/>
              </a:defRPr>
            </a:lvl1pPr>
          </a:lstStyle>
          <a:p>
            <a:pPr marL="0" marR="0" lvl="0" indent="0" algn="just" defTabSz="741403" rtl="0" eaLnBrk="1" fontAlgn="auto" latinLnBrk="0" hangingPunct="1">
              <a:lnSpc>
                <a:spcPct val="100000"/>
              </a:lnSpc>
              <a:spcBef>
                <a:spcPct val="0"/>
              </a:spcBef>
              <a:spcAft>
                <a:spcPts val="0"/>
              </a:spcAft>
              <a:buClrTx/>
              <a:buSzTx/>
              <a:buFontTx/>
              <a:buNone/>
              <a:tabLst/>
              <a:defRPr/>
            </a:pP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宏观</a:t>
            </a:r>
            <a:r>
              <a:rPr kumimoji="0" lang="en-US" altLang="zh-CN"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a:t>
            </a:r>
            <a:r>
              <a:rPr kumimoji="0" lang="zh-CN" altLang="en-US" sz="2500" b="1" i="0" u="none" strike="noStrike" kern="1200" cap="none" spc="0" normalizeH="0" baseline="0" noProof="0" dirty="0">
                <a:ln>
                  <a:noFill/>
                </a:ln>
                <a:solidFill>
                  <a:srgbClr val="731E00"/>
                </a:solidFill>
                <a:effectLst/>
                <a:uLnTx/>
                <a:uFillTx/>
                <a:latin typeface="楷体" panose="02010609060101010101" pitchFamily="49" charset="-122"/>
                <a:ea typeface="楷体" panose="02010609060101010101" pitchFamily="49" charset="-122"/>
              </a:rPr>
              <a:t>资产映射</a:t>
            </a:r>
          </a:p>
        </p:txBody>
      </p:sp>
      <p:sp>
        <p:nvSpPr>
          <p:cNvPr id="11" name="内容占位符 2">
            <a:extLst>
              <a:ext uri="{FF2B5EF4-FFF2-40B4-BE49-F238E27FC236}">
                <a16:creationId xmlns:a16="http://schemas.microsoft.com/office/drawing/2014/main" id="{C67C2BD0-859F-9C20-89B8-DBAAA6E5EF54}"/>
              </a:ext>
            </a:extLst>
          </p:cNvPr>
          <p:cNvSpPr txBox="1">
            <a:spLocks/>
          </p:cNvSpPr>
          <p:nvPr/>
        </p:nvSpPr>
        <p:spPr>
          <a:xfrm>
            <a:off x="265794" y="812246"/>
            <a:ext cx="8612409" cy="1213778"/>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将增长、通胀、信用、货币因子划分上行与下行区间，统计不同区间不同资产的月均收益率，回测区间：</a:t>
            </a:r>
            <a:r>
              <a:rPr kumimoji="0" lang="en-US" altLang="zh-CN" sz="1400" i="0" u="none" strike="noStrike" kern="1200" cap="none" spc="0" normalizeH="0" baseline="0" noProof="0" dirty="0">
                <a:ln>
                  <a:noFill/>
                </a:ln>
                <a:solidFill>
                  <a:sysClr val="windowText" lastClr="000000"/>
                </a:solidFill>
                <a:effectLst/>
                <a:uLnTx/>
                <a:uFillTx/>
                <a:ea typeface="楷体" panose="02010609060101010101" pitchFamily="49" charset="-122"/>
              </a:rPr>
              <a:t>2009</a:t>
            </a:r>
            <a:r>
              <a:rPr lang="en-US" altLang="zh-CN" sz="1400" dirty="0">
                <a:solidFill>
                  <a:sysClr val="windowText" lastClr="000000"/>
                </a:solidFill>
                <a:ea typeface="楷体" panose="02010609060101010101" pitchFamily="49" charset="-122"/>
              </a:rPr>
              <a:t>/01/01-2022/03/31,</a:t>
            </a:r>
            <a:r>
              <a:rPr lang="zh-CN" altLang="en-US" sz="1400" dirty="0">
                <a:solidFill>
                  <a:sysClr val="windowText" lastClr="000000"/>
                </a:solidFill>
                <a:ea typeface="楷体" panose="02010609060101010101" pitchFamily="49" charset="-122"/>
              </a:rPr>
              <a:t>股票、债券、商品、黄金的指数分别取</a:t>
            </a:r>
            <a:r>
              <a:rPr lang="en-US" altLang="zh-CN" sz="1400" dirty="0">
                <a:solidFill>
                  <a:sysClr val="windowText" lastClr="000000"/>
                </a:solidFill>
                <a:ea typeface="楷体" panose="02010609060101010101" pitchFamily="49" charset="-122"/>
              </a:rPr>
              <a:t>wind</a:t>
            </a:r>
            <a:r>
              <a:rPr lang="zh-CN" altLang="en-US" sz="1400" dirty="0">
                <a:solidFill>
                  <a:sysClr val="windowText" lastClr="000000"/>
                </a:solidFill>
                <a:ea typeface="楷体" panose="02010609060101010101" pitchFamily="49" charset="-122"/>
              </a:rPr>
              <a:t>全</a:t>
            </a:r>
            <a:r>
              <a:rPr lang="en-US" altLang="zh-CN" sz="1400" dirty="0">
                <a:solidFill>
                  <a:sysClr val="windowText" lastClr="000000"/>
                </a:solidFill>
                <a:ea typeface="楷体" panose="02010609060101010101" pitchFamily="49" charset="-122"/>
              </a:rPr>
              <a:t>A</a:t>
            </a:r>
            <a:r>
              <a:rPr lang="zh-CN" altLang="en-US" sz="1400" dirty="0">
                <a:solidFill>
                  <a:sysClr val="windowText" lastClr="000000"/>
                </a:solidFill>
                <a:ea typeface="楷体" panose="02010609060101010101" pitchFamily="49" charset="-122"/>
              </a:rPr>
              <a:t>、中债新综合财富总指、南华商品指数、</a:t>
            </a:r>
            <a:r>
              <a:rPr lang="en-US" altLang="zh-CN" sz="1400" dirty="0">
                <a:solidFill>
                  <a:sysClr val="windowText" lastClr="000000"/>
                </a:solidFill>
                <a:ea typeface="楷体" panose="02010609060101010101" pitchFamily="49" charset="-122"/>
              </a:rPr>
              <a:t>SGE</a:t>
            </a:r>
            <a:r>
              <a:rPr lang="zh-CN" altLang="en-US" sz="1400" dirty="0">
                <a:solidFill>
                  <a:sysClr val="windowText" lastClr="000000"/>
                </a:solidFill>
                <a:ea typeface="楷体" panose="02010609060101010101" pitchFamily="49" charset="-122"/>
              </a:rPr>
              <a:t>黄金</a:t>
            </a:r>
            <a:r>
              <a:rPr lang="en-US" altLang="zh-CN" sz="1400" dirty="0">
                <a:solidFill>
                  <a:sysClr val="windowText" lastClr="000000"/>
                </a:solidFill>
                <a:ea typeface="楷体" panose="02010609060101010101" pitchFamily="49" charset="-122"/>
              </a:rPr>
              <a:t>999</a:t>
            </a:r>
            <a:r>
              <a:rPr lang="zh-CN" altLang="en-US" sz="1400" dirty="0">
                <a:solidFill>
                  <a:sysClr val="windowText" lastClr="000000"/>
                </a:solidFill>
                <a:ea typeface="楷体" panose="02010609060101010101" pitchFamily="49" charset="-122"/>
              </a:rPr>
              <a:t>。最终的</a:t>
            </a:r>
            <a:r>
              <a:rPr kumimoji="0" lang="zh-CN" altLang="en-US" sz="1400" i="0" u="none" strike="noStrike" kern="1200" cap="none" spc="0" normalizeH="0" baseline="0" noProof="0" dirty="0">
                <a:ln>
                  <a:noFill/>
                </a:ln>
                <a:solidFill>
                  <a:sysClr val="windowText" lastClr="000000"/>
                </a:solidFill>
                <a:effectLst/>
                <a:uLnTx/>
                <a:uFillTx/>
                <a:ea typeface="楷体" panose="02010609060101010101" pitchFamily="49" charset="-122"/>
              </a:rPr>
              <a:t>统计结果如下：</a:t>
            </a:r>
          </a:p>
        </p:txBody>
      </p:sp>
      <p:sp>
        <p:nvSpPr>
          <p:cNvPr id="13" name="内容占位符 2">
            <a:extLst>
              <a:ext uri="{FF2B5EF4-FFF2-40B4-BE49-F238E27FC236}">
                <a16:creationId xmlns:a16="http://schemas.microsoft.com/office/drawing/2014/main" id="{8DA80835-8D21-4557-F417-C7AE3DF52D49}"/>
              </a:ext>
            </a:extLst>
          </p:cNvPr>
          <p:cNvSpPr txBox="1">
            <a:spLocks/>
          </p:cNvSpPr>
          <p:nvPr/>
        </p:nvSpPr>
        <p:spPr>
          <a:xfrm>
            <a:off x="265791" y="2721924"/>
            <a:ext cx="8612409" cy="2037048"/>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增长维度：</a:t>
            </a: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增长上行，利好股票、商品，这是因为经济景气的时候，实体对大宗商品的需求旺盛，企业盈利显著改善，促进股票和商品价格上涨；利空债券，这是因为经济景气的时候，实体融资扩产的意愿强烈，债券供给增加，导致债券价格下跌。</a:t>
            </a:r>
            <a:endParaRPr kumimoji="0" lang="en-US" altLang="zh-CN"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通胀维度：</a:t>
            </a: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通胀上行，利好商品（商品价格上涨）和黄金（保值需求增加）。</a:t>
            </a:r>
            <a:endParaRPr kumimoji="0" lang="en-US" altLang="zh-CN"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信用维度：</a:t>
            </a: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信用宽松，利好股票；信用与债券、商品、黄金没有直接的因果关系。</a:t>
            </a: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货币维度：</a:t>
            </a: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货币宽松，利好债券；货币与股票、商品、黄金没有直接的因果关系。</a:t>
            </a:r>
          </a:p>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Ø"/>
              <a:tabLst/>
              <a:defRPr/>
            </a:pPr>
            <a:endPar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926D7F11-650F-D9E1-228A-04D6F2DB02F5}"/>
              </a:ext>
            </a:extLst>
          </p:cNvPr>
          <p:cNvPicPr>
            <a:picLocks noChangeAspect="1"/>
          </p:cNvPicPr>
          <p:nvPr/>
        </p:nvPicPr>
        <p:blipFill>
          <a:blip r:embed="rId2"/>
          <a:stretch>
            <a:fillRect/>
          </a:stretch>
        </p:blipFill>
        <p:spPr>
          <a:xfrm>
            <a:off x="1501771" y="1820224"/>
            <a:ext cx="6140450" cy="901700"/>
          </a:xfrm>
          <a:prstGeom prst="rect">
            <a:avLst/>
          </a:prstGeom>
        </p:spPr>
      </p:pic>
      <p:sp>
        <p:nvSpPr>
          <p:cNvPr id="15" name="内容占位符 2">
            <a:extLst>
              <a:ext uri="{FF2B5EF4-FFF2-40B4-BE49-F238E27FC236}">
                <a16:creationId xmlns:a16="http://schemas.microsoft.com/office/drawing/2014/main" id="{2E220A59-F09A-6F4D-E54A-D253453AC509}"/>
              </a:ext>
            </a:extLst>
          </p:cNvPr>
          <p:cNvSpPr txBox="1">
            <a:spLocks/>
          </p:cNvSpPr>
          <p:nvPr/>
        </p:nvSpPr>
        <p:spPr>
          <a:xfrm>
            <a:off x="270890" y="4643654"/>
            <a:ext cx="8612409" cy="500400"/>
          </a:xfrm>
          <a:prstGeom prst="rect">
            <a:avLst/>
          </a:prstGeom>
        </p:spPr>
        <p:txBody>
          <a:bodyPr vert="horz" lIns="91250" tIns="45624" rIns="91250" bIns="45624" rtlCol="0">
            <a:noAutofit/>
          </a:bodyPr>
          <a:lstStyle>
            <a:lvl1pPr marL="278026" indent="-278026" algn="l" defTabSz="741403" rtl="0" eaLnBrk="1" latinLnBrk="0" hangingPunct="1">
              <a:spcBef>
                <a:spcPct val="20000"/>
              </a:spcBef>
              <a:buClr>
                <a:schemeClr val="accent3">
                  <a:lumMod val="50000"/>
                </a:schemeClr>
              </a:buClr>
              <a:buFont typeface="Wingdings" pitchFamily="2" charset="2"/>
              <a:buChar char="p"/>
              <a:defRPr lang="zh-CN" altLang="en-US" sz="1600" kern="1200">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602389" indent="-231688" algn="l" defTabSz="741403" rtl="0" eaLnBrk="1" latinLnBrk="0" hangingPunct="1">
              <a:spcBef>
                <a:spcPct val="20000"/>
              </a:spcBef>
              <a:buClr>
                <a:schemeClr val="accent3">
                  <a:lumMod val="50000"/>
                </a:schemeClr>
              </a:buClr>
              <a:buFont typeface="Wingdings" pitchFamily="2" charset="2"/>
              <a:buChar char="Ø"/>
              <a:defRPr lang="zh-CN" altLang="en-US" sz="1400" kern="1200">
                <a:solidFill>
                  <a:schemeClr val="tx1"/>
                </a:solidFill>
                <a:latin typeface="Times New Roman" panose="02020603050405020304" pitchFamily="18" charset="0"/>
                <a:ea typeface="楷体_GB2312" pitchFamily="49" charset="-122"/>
                <a:cs typeface="Times New Roman" panose="02020603050405020304" pitchFamily="18" charset="0"/>
              </a:defRPr>
            </a:lvl2pPr>
            <a:lvl3pPr marL="926755" indent="-185355" algn="l" defTabSz="741403" rtl="0" eaLnBrk="1" latinLnBrk="0" hangingPunct="1">
              <a:spcBef>
                <a:spcPct val="20000"/>
              </a:spcBef>
              <a:buClr>
                <a:schemeClr val="accent3">
                  <a:lumMod val="50000"/>
                </a:schemeClr>
              </a:buClr>
              <a:buFont typeface="Arial" pitchFamily="34" charset="0"/>
              <a:buChar char="•"/>
              <a:defRPr lang="zh-CN" altLang="en-US" sz="12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3pPr>
            <a:lvl4pPr marL="1297455"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smtClean="0">
                <a:solidFill>
                  <a:schemeClr val="tx1"/>
                </a:solidFill>
                <a:latin typeface="Times New Roman" panose="02020603050405020304" pitchFamily="18" charset="0"/>
                <a:ea typeface="楷体_GB2312" pitchFamily="49" charset="-122"/>
                <a:cs typeface="Times New Roman" panose="02020603050405020304" pitchFamily="18" charset="0"/>
              </a:defRPr>
            </a:lvl4pPr>
            <a:lvl5pPr marL="1668157" indent="-185355" algn="l" defTabSz="741403" rtl="0" eaLnBrk="1" latinLnBrk="0" hangingPunct="1">
              <a:spcBef>
                <a:spcPct val="20000"/>
              </a:spcBef>
              <a:buClr>
                <a:schemeClr val="accent3">
                  <a:lumMod val="50000"/>
                </a:schemeClr>
              </a:buClr>
              <a:buFont typeface="Arial" pitchFamily="34" charset="0"/>
              <a:buChar char="»"/>
              <a:defRPr lang="zh-CN" altLang="en-US" sz="1100" kern="1200" dirty="0">
                <a:solidFill>
                  <a:schemeClr val="tx1"/>
                </a:solidFill>
                <a:latin typeface="Times New Roman" panose="02020603050405020304" pitchFamily="18" charset="0"/>
                <a:ea typeface="楷体_GB2312" pitchFamily="49" charset="-122"/>
                <a:cs typeface="Times New Roman" panose="02020603050405020304" pitchFamily="18" charset="0"/>
              </a:defRPr>
            </a:lvl5pPr>
            <a:lvl6pPr marL="2038858"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095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780261"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150960" indent="-185355" algn="l" defTabSz="74140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R="0" lvl="0" algn="l" defTabSz="741403" rtl="0" eaLnBrk="1" fontAlgn="auto" latinLnBrk="0" hangingPunct="1">
              <a:lnSpc>
                <a:spcPct val="150000"/>
              </a:lnSpc>
              <a:spcBef>
                <a:spcPts val="0"/>
              </a:spcBef>
              <a:spcAft>
                <a:spcPts val="0"/>
              </a:spcAft>
              <a:buClr>
                <a:srgbClr val="C7674B">
                  <a:lumMod val="50000"/>
                </a:srgbClr>
              </a:buClr>
              <a:buSzTx/>
              <a:buFont typeface="Wingdings" panose="05000000000000000000" pitchFamily="2" charset="2"/>
              <a:buChar char="n"/>
              <a:tabLst/>
              <a:defRPr/>
            </a:pP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最终建立宏观</a:t>
            </a:r>
            <a:r>
              <a:rPr kumimoji="0" lang="en-US" altLang="zh-CN"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a:t>
            </a:r>
            <a:r>
              <a:rPr kumimoji="0" lang="zh-CN" altLang="en-US" sz="14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资产映射关系如下：</a:t>
            </a:r>
          </a:p>
        </p:txBody>
      </p:sp>
      <p:pic>
        <p:nvPicPr>
          <p:cNvPr id="9" name="图片 8">
            <a:extLst>
              <a:ext uri="{FF2B5EF4-FFF2-40B4-BE49-F238E27FC236}">
                <a16:creationId xmlns:a16="http://schemas.microsoft.com/office/drawing/2014/main" id="{306F273C-8641-BE55-3DA8-F8AE272CCAE3}"/>
              </a:ext>
            </a:extLst>
          </p:cNvPr>
          <p:cNvPicPr>
            <a:picLocks noChangeAspect="1"/>
          </p:cNvPicPr>
          <p:nvPr/>
        </p:nvPicPr>
        <p:blipFill>
          <a:blip r:embed="rId3"/>
          <a:stretch>
            <a:fillRect/>
          </a:stretch>
        </p:blipFill>
        <p:spPr>
          <a:xfrm>
            <a:off x="2373972" y="5144054"/>
            <a:ext cx="4396056" cy="1080000"/>
          </a:xfrm>
          <a:prstGeom prst="rect">
            <a:avLst/>
          </a:prstGeom>
        </p:spPr>
      </p:pic>
      <p:graphicFrame>
        <p:nvGraphicFramePr>
          <p:cNvPr id="8" name="表格 7">
            <a:extLst>
              <a:ext uri="{FF2B5EF4-FFF2-40B4-BE49-F238E27FC236}">
                <a16:creationId xmlns:a16="http://schemas.microsoft.com/office/drawing/2014/main" id="{1E24BBE1-3ACA-B2DF-51D8-F27C0C1E171E}"/>
              </a:ext>
            </a:extLst>
          </p:cNvPr>
          <p:cNvGraphicFramePr>
            <a:graphicFrameLocks noGrp="1"/>
          </p:cNvGraphicFramePr>
          <p:nvPr>
            <p:extLst>
              <p:ext uri="{D42A27DB-BD31-4B8C-83A1-F6EECF244321}">
                <p14:modId xmlns:p14="http://schemas.microsoft.com/office/powerpoint/2010/main" val="3220432441"/>
              </p:ext>
            </p:extLst>
          </p:nvPr>
        </p:nvGraphicFramePr>
        <p:xfrm>
          <a:off x="265790" y="6367556"/>
          <a:ext cx="8612409" cy="289783"/>
        </p:xfrm>
        <a:graphic>
          <a:graphicData uri="http://schemas.openxmlformats.org/drawingml/2006/table">
            <a:tbl>
              <a:tblPr firstRow="1" bandRow="1"/>
              <a:tblGrid>
                <a:gridCol w="8612409">
                  <a:extLst>
                    <a:ext uri="{9D8B030D-6E8A-4147-A177-3AD203B41FA5}">
                      <a16:colId xmlns:a16="http://schemas.microsoft.com/office/drawing/2014/main" val="20000"/>
                    </a:ext>
                  </a:extLst>
                </a:gridCol>
              </a:tblGrid>
              <a:tr h="289783">
                <a:tc>
                  <a:txBody>
                    <a:bodyPr/>
                    <a:lstStyle>
                      <a:lvl1pPr marL="0" algn="l" defTabSz="1019007" rtl="0" eaLnBrk="1" latinLnBrk="0" hangingPunct="1">
                        <a:defRPr sz="2000" kern="1200">
                          <a:solidFill>
                            <a:schemeClr val="tx1"/>
                          </a:solidFill>
                          <a:latin typeface="Calibri"/>
                        </a:defRPr>
                      </a:lvl1pPr>
                      <a:lvl2pPr marL="509504" algn="l" defTabSz="1019007" rtl="0" eaLnBrk="1" latinLnBrk="0" hangingPunct="1">
                        <a:defRPr sz="2000" kern="1200">
                          <a:solidFill>
                            <a:schemeClr val="tx1"/>
                          </a:solidFill>
                          <a:latin typeface="Calibri"/>
                        </a:defRPr>
                      </a:lvl2pPr>
                      <a:lvl3pPr marL="1019007" algn="l" defTabSz="1019007" rtl="0" eaLnBrk="1" latinLnBrk="0" hangingPunct="1">
                        <a:defRPr sz="2000" kern="1200">
                          <a:solidFill>
                            <a:schemeClr val="tx1"/>
                          </a:solidFill>
                          <a:latin typeface="Calibri"/>
                        </a:defRPr>
                      </a:lvl3pPr>
                      <a:lvl4pPr marL="1528511" algn="l" defTabSz="1019007" rtl="0" eaLnBrk="1" latinLnBrk="0" hangingPunct="1">
                        <a:defRPr sz="2000" kern="1200">
                          <a:solidFill>
                            <a:schemeClr val="tx1"/>
                          </a:solidFill>
                          <a:latin typeface="Calibri"/>
                        </a:defRPr>
                      </a:lvl4pPr>
                      <a:lvl5pPr marL="2038015" algn="l" defTabSz="1019007" rtl="0" eaLnBrk="1" latinLnBrk="0" hangingPunct="1">
                        <a:defRPr sz="2000" kern="1200">
                          <a:solidFill>
                            <a:schemeClr val="tx1"/>
                          </a:solidFill>
                          <a:latin typeface="Calibri"/>
                        </a:defRPr>
                      </a:lvl5pPr>
                      <a:lvl6pPr marL="2547518" algn="l" defTabSz="1019007" rtl="0" eaLnBrk="1" latinLnBrk="0" hangingPunct="1">
                        <a:defRPr sz="2000" kern="1200">
                          <a:solidFill>
                            <a:schemeClr val="tx1"/>
                          </a:solidFill>
                          <a:latin typeface="Calibri"/>
                        </a:defRPr>
                      </a:lvl6pPr>
                      <a:lvl7pPr marL="3057022" algn="l" defTabSz="1019007" rtl="0" eaLnBrk="1" latinLnBrk="0" hangingPunct="1">
                        <a:defRPr sz="2000" kern="1200">
                          <a:solidFill>
                            <a:schemeClr val="tx1"/>
                          </a:solidFill>
                          <a:latin typeface="Calibri"/>
                        </a:defRPr>
                      </a:lvl7pPr>
                      <a:lvl8pPr marL="3566526" algn="l" defTabSz="1019007" rtl="0" eaLnBrk="1" latinLnBrk="0" hangingPunct="1">
                        <a:defRPr sz="2000" kern="1200">
                          <a:solidFill>
                            <a:schemeClr val="tx1"/>
                          </a:solidFill>
                          <a:latin typeface="Calibri"/>
                        </a:defRPr>
                      </a:lvl8pPr>
                      <a:lvl9pPr marL="4076029" algn="l" defTabSz="1019007" rtl="0" eaLnBrk="1" latinLnBrk="0" hangingPunct="1">
                        <a:defRPr sz="2000" kern="1200">
                          <a:solidFill>
                            <a:schemeClr val="tx1"/>
                          </a:solidFill>
                          <a:latin typeface="Calibri"/>
                        </a:defRPr>
                      </a:lvl9pPr>
                    </a:lstStyle>
                    <a:p>
                      <a:pPr marL="0" marR="0" indent="0" algn="l" defTabSz="742950" rtl="0" eaLnBrk="1" fontAlgn="auto" latinLnBrk="0" hangingPunct="1">
                        <a:lnSpc>
                          <a:spcPct val="100000"/>
                        </a:lnSpc>
                        <a:spcBef>
                          <a:spcPts val="0"/>
                        </a:spcBef>
                        <a:spcAft>
                          <a:spcPts val="0"/>
                        </a:spcAft>
                        <a:buClrTx/>
                        <a:buSzTx/>
                        <a:buFontTx/>
                        <a:buNone/>
                        <a:tabLst/>
                        <a:defRPr/>
                      </a:pPr>
                      <a:r>
                        <a:rPr lang="zh-CN" altLang="en-US" sz="800" b="0" dirty="0">
                          <a:solidFill>
                            <a:srgbClr val="640000"/>
                          </a:solidFill>
                          <a:latin typeface="Times New Roman" panose="02020603050405020304" pitchFamily="18" charset="0"/>
                          <a:ea typeface="楷体" panose="02010609060101010101" pitchFamily="49" charset="-122"/>
                          <a:cs typeface="Times New Roman" panose="02020603050405020304" pitchFamily="18" charset="0"/>
                        </a:rPr>
                        <a:t>注：为了控制权益资产的配置比重，本策略在后续处理过程中，若处于经济增长上行周期，不对债券资产进行看空处理</a:t>
                      </a:r>
                      <a:endParaRPr lang="zh-CN" altLang="en-US" sz="800" b="1" dirty="0">
                        <a:solidFill>
                          <a:srgbClr val="640000"/>
                        </a:solidFill>
                        <a:latin typeface="Times New Roman" panose="02020603050405020304" pitchFamily="18" charset="0"/>
                        <a:ea typeface="楷体" panose="02010609060101010101" pitchFamily="49" charset="-122"/>
                        <a:cs typeface="Times New Roman" panose="02020603050405020304" pitchFamily="18" charset="0"/>
                      </a:endParaRPr>
                    </a:p>
                  </a:txBody>
                  <a:tcPr marL="0" marR="0" marT="36000" marB="36000">
                    <a:lnL>
                      <a:noFill/>
                    </a:lnL>
                    <a:lnR>
                      <a:noFill/>
                    </a:lnR>
                    <a:lnT w="6350" cap="flat" cmpd="sng" algn="ctr">
                      <a:solidFill>
                        <a:srgbClr val="64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104451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862</TotalTime>
  <Words>2164</Words>
  <Application>Microsoft Office PowerPoint</Application>
  <PresentationFormat>全屏显示(4:3)</PresentationFormat>
  <Paragraphs>135</Paragraphs>
  <Slides>16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5" baseType="lpstr">
      <vt:lpstr>楷体</vt:lpstr>
      <vt:lpstr>Arial</vt:lpstr>
      <vt:lpstr>Calibri</vt:lpstr>
      <vt:lpstr>Calibri Light</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Hangyu</dc:creator>
  <cp:lastModifiedBy>Hangyu</cp:lastModifiedBy>
  <cp:revision>42</cp:revision>
  <dcterms:created xsi:type="dcterms:W3CDTF">2022-06-06T03:20:29Z</dcterms:created>
  <dcterms:modified xsi:type="dcterms:W3CDTF">2022-06-08T01:38:49Z</dcterms:modified>
</cp:coreProperties>
</file>